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3004800" cy="9753600"/>
  <p:notesSz cx="6985000" cy="9283700"/>
  <p:defaultTextStyle>
    <a:lvl1pPr algn="ctr" defTabSz="584200">
      <a:defRPr sz="3600">
        <a:solidFill>
          <a:srgbClr val="558AAB"/>
        </a:solidFill>
        <a:latin typeface="+mj-lt"/>
        <a:ea typeface="+mj-ea"/>
        <a:cs typeface="+mj-cs"/>
        <a:sym typeface="Helvetica Neue Bold Condensed"/>
      </a:defRPr>
    </a:lvl1pPr>
    <a:lvl2pPr indent="228600" algn="ctr" defTabSz="584200">
      <a:defRPr sz="3600">
        <a:solidFill>
          <a:srgbClr val="558AAB"/>
        </a:solidFill>
        <a:latin typeface="+mj-lt"/>
        <a:ea typeface="+mj-ea"/>
        <a:cs typeface="+mj-cs"/>
        <a:sym typeface="Helvetica Neue Bold Condensed"/>
      </a:defRPr>
    </a:lvl2pPr>
    <a:lvl3pPr indent="457200" algn="ctr" defTabSz="584200">
      <a:defRPr sz="3600">
        <a:solidFill>
          <a:srgbClr val="558AAB"/>
        </a:solidFill>
        <a:latin typeface="+mj-lt"/>
        <a:ea typeface="+mj-ea"/>
        <a:cs typeface="+mj-cs"/>
        <a:sym typeface="Helvetica Neue Bold Condensed"/>
      </a:defRPr>
    </a:lvl3pPr>
    <a:lvl4pPr indent="685800" algn="ctr" defTabSz="584200">
      <a:defRPr sz="3600">
        <a:solidFill>
          <a:srgbClr val="558AAB"/>
        </a:solidFill>
        <a:latin typeface="+mj-lt"/>
        <a:ea typeface="+mj-ea"/>
        <a:cs typeface="+mj-cs"/>
        <a:sym typeface="Helvetica Neue Bold Condensed"/>
      </a:defRPr>
    </a:lvl4pPr>
    <a:lvl5pPr indent="914400" algn="ctr" defTabSz="584200">
      <a:defRPr sz="3600">
        <a:solidFill>
          <a:srgbClr val="558AAB"/>
        </a:solidFill>
        <a:latin typeface="+mj-lt"/>
        <a:ea typeface="+mj-ea"/>
        <a:cs typeface="+mj-cs"/>
        <a:sym typeface="Helvetica Neue Bold Condensed"/>
      </a:defRPr>
    </a:lvl5pPr>
    <a:lvl6pPr indent="1143000" algn="ctr" defTabSz="584200">
      <a:defRPr sz="3600">
        <a:solidFill>
          <a:srgbClr val="558AAB"/>
        </a:solidFill>
        <a:latin typeface="+mj-lt"/>
        <a:ea typeface="+mj-ea"/>
        <a:cs typeface="+mj-cs"/>
        <a:sym typeface="Helvetica Neue Bold Condensed"/>
      </a:defRPr>
    </a:lvl6pPr>
    <a:lvl7pPr indent="1371600" algn="ctr" defTabSz="584200">
      <a:defRPr sz="3600">
        <a:solidFill>
          <a:srgbClr val="558AAB"/>
        </a:solidFill>
        <a:latin typeface="+mj-lt"/>
        <a:ea typeface="+mj-ea"/>
        <a:cs typeface="+mj-cs"/>
        <a:sym typeface="Helvetica Neue Bold Condensed"/>
      </a:defRPr>
    </a:lvl7pPr>
    <a:lvl8pPr indent="1600200" algn="ctr" defTabSz="584200">
      <a:defRPr sz="3600">
        <a:solidFill>
          <a:srgbClr val="558AAB"/>
        </a:solidFill>
        <a:latin typeface="+mj-lt"/>
        <a:ea typeface="+mj-ea"/>
        <a:cs typeface="+mj-cs"/>
        <a:sym typeface="Helvetica Neue Bold Condensed"/>
      </a:defRPr>
    </a:lvl8pPr>
    <a:lvl9pPr indent="1828800" algn="ctr" defTabSz="584200">
      <a:defRPr sz="3600">
        <a:solidFill>
          <a:srgbClr val="558AAB"/>
        </a:solidFill>
        <a:latin typeface="+mj-lt"/>
        <a:ea typeface="+mj-ea"/>
        <a:cs typeface="+mj-cs"/>
        <a:sym typeface="Helvetica Neue Bold Condensed"/>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tcStyle>
    </a:firstCol>
    <a:lastRow>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25400" cap="flat">
              <a:solidFill>
                <a:srgbClr val="66635E"/>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tcStyle>
    </a:firstRow>
  </a:tblStyle>
  <a:tblStyle styleId="{C7B018BB-80A7-4F77-B60F-C8B233D01FF8}" styleName="">
    <a:tblBg/>
    <a:wholeTbl>
      <a:tcTxStyle b="off" i="off">
        <a:font>
          <a:latin typeface="Helvetica Neue"/>
          <a:ea typeface="Helvetica Neue"/>
          <a:cs typeface="Helvetica Neue"/>
        </a:font>
        <a:srgbClr val="818181"/>
      </a:tcTxStyle>
      <a:tcStyle>
        <a:tcBdr>
          <a:left>
            <a:ln w="12700" cap="flat">
              <a:solidFill>
                <a:srgbClr val="D6D5CB"/>
              </a:solidFill>
              <a:prstDash val="solid"/>
              <a:miter lim="400000"/>
            </a:ln>
          </a:left>
          <a:right>
            <a:ln w="12700" cap="flat">
              <a:solidFill>
                <a:srgbClr val="D6D5CB"/>
              </a:solidFill>
              <a:prstDash val="solid"/>
              <a:miter lim="400000"/>
            </a:ln>
          </a:right>
          <a:top>
            <a:ln w="12700" cap="flat">
              <a:solidFill>
                <a:srgbClr val="D6D5CB"/>
              </a:solidFill>
              <a:prstDash val="solid"/>
              <a:miter lim="400000"/>
            </a:ln>
          </a:top>
          <a:bottom>
            <a:ln w="12700" cap="flat">
              <a:solidFill>
                <a:srgbClr val="D6D5CB"/>
              </a:solidFill>
              <a:prstDash val="solid"/>
              <a:miter lim="400000"/>
            </a:ln>
          </a:bottom>
          <a:insideH>
            <a:ln w="12700" cap="flat">
              <a:solidFill>
                <a:srgbClr val="D6D5CB"/>
              </a:solidFill>
              <a:prstDash val="solid"/>
              <a:miter lim="400000"/>
            </a:ln>
          </a:insideH>
          <a:insideV>
            <a:ln w="12700" cap="flat">
              <a:solidFill>
                <a:srgbClr val="D6D5CB"/>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Helvetica Neue"/>
          <a:ea typeface="Helvetica Neue"/>
          <a:cs typeface="Helvetica Neue"/>
        </a:font>
        <a:srgbClr val="818181"/>
      </a:tcTxStyle>
      <a:tcStyle>
        <a:tcBdr>
          <a:left>
            <a:ln w="12700" cap="flat">
              <a:solidFill>
                <a:srgbClr val="87660F">
                  <a:alpha val="85000"/>
                </a:srgbClr>
              </a:solidFill>
              <a:prstDash val="solid"/>
              <a:miter lim="400000"/>
            </a:ln>
          </a:left>
          <a:right>
            <a:ln w="12700" cap="flat">
              <a:solidFill>
                <a:srgbClr val="87660F">
                  <a:alpha val="85000"/>
                </a:srgbClr>
              </a:solidFill>
              <a:prstDash val="solid"/>
              <a:miter lim="400000"/>
            </a:ln>
          </a:right>
          <a:top>
            <a:ln w="12700" cap="flat">
              <a:solidFill>
                <a:srgbClr val="87660F">
                  <a:alpha val="85000"/>
                </a:srgbClr>
              </a:solidFill>
              <a:prstDash val="solid"/>
              <a:miter lim="400000"/>
            </a:ln>
          </a:top>
          <a:bottom>
            <a:ln w="12700" cap="flat">
              <a:solidFill>
                <a:srgbClr val="87660F">
                  <a:alpha val="85000"/>
                </a:srgbClr>
              </a:solidFill>
              <a:prstDash val="solid"/>
              <a:miter lim="400000"/>
            </a:ln>
          </a:bottom>
          <a:insideH>
            <a:ln w="12700" cap="flat">
              <a:solidFill>
                <a:srgbClr val="87660F">
                  <a:alpha val="85000"/>
                </a:srgbClr>
              </a:solidFill>
              <a:prstDash val="solid"/>
              <a:miter lim="400000"/>
            </a:ln>
          </a:insideH>
          <a:insideV>
            <a:ln w="12700" cap="flat">
              <a:solidFill>
                <a:srgbClr val="87660F">
                  <a:alpha val="85000"/>
                </a:srgbClr>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rgbClr val="87660F"/>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5CB"/>
              </a:solidFill>
              <a:prstDash val="solid"/>
              <a:miter lim="400000"/>
            </a:ln>
          </a:insideV>
        </a:tcBdr>
      </a:tcStyle>
    </a:firstCol>
    <a:lastRow>
      <a:tcTxStyle b="off" i="off">
        <a:font>
          <a:latin typeface="Helvetica Neue"/>
          <a:ea typeface="Helvetica Neue"/>
          <a:cs typeface="Helvetica Neue"/>
        </a:font>
        <a:srgbClr val="818181"/>
      </a:tcTxStyle>
      <a:tcStyle>
        <a:tcBdr>
          <a:left>
            <a:ln w="12700" cap="flat">
              <a:noFill/>
              <a:miter lim="400000"/>
            </a:ln>
          </a:left>
          <a:right>
            <a:ln w="12700" cap="flat">
              <a:noFill/>
              <a:miter lim="400000"/>
            </a:ln>
          </a:right>
          <a:top>
            <a:ln w="25400" cap="flat">
              <a:solidFill>
                <a:srgbClr val="87660F"/>
              </a:solidFill>
              <a:prstDash val="solid"/>
              <a:miter lim="400000"/>
            </a:ln>
          </a:top>
          <a:bottom>
            <a:ln w="12700" cap="flat">
              <a:solidFill>
                <a:srgbClr val="87660F"/>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87660E">
                  <a:alpha val="85000"/>
                </a:srgbClr>
              </a:solidFill>
              <a:prstDash val="solid"/>
              <a:miter lim="400000"/>
            </a:ln>
          </a:left>
          <a:right>
            <a:ln w="12700" cap="flat">
              <a:solidFill>
                <a:srgbClr val="87660E">
                  <a:alpha val="85000"/>
                </a:srgbClr>
              </a:solidFill>
              <a:prstDash val="solid"/>
              <a:miter lim="400000"/>
            </a:ln>
          </a:right>
          <a:top>
            <a:ln w="12700" cap="flat">
              <a:solidFill>
                <a:srgbClr val="87660F"/>
              </a:solidFill>
              <a:prstDash val="solid"/>
              <a:miter lim="400000"/>
            </a:ln>
          </a:top>
          <a:bottom>
            <a:ln w="12700" cap="flat">
              <a:noFill/>
              <a:miter lim="400000"/>
            </a:ln>
          </a:bottom>
          <a:insideH>
            <a:ln w="12700" cap="flat">
              <a:solidFill>
                <a:srgbClr val="87660E">
                  <a:alpha val="85000"/>
                </a:srgbClr>
              </a:solidFill>
              <a:prstDash val="solid"/>
              <a:miter lim="400000"/>
            </a:ln>
          </a:insideH>
          <a:insideV>
            <a:ln w="12700" cap="flat">
              <a:solidFill>
                <a:srgbClr val="87660E">
                  <a:alpha val="85000"/>
                </a:srgbClr>
              </a:solidFill>
              <a:prstDash val="solid"/>
              <a:miter lim="400000"/>
            </a:ln>
          </a:insideV>
        </a:tcBdr>
      </a:tcStyle>
    </a:firstRow>
  </a:tblStyle>
  <a:tblStyle styleId="{CF821DB8-F4EB-4A41-A1BA-3FCAFE7338EE}" styleName="">
    <a:tblBg/>
    <a:wholeTbl>
      <a:tcTxStyle b="off" i="off">
        <a:font>
          <a:latin typeface="Helvetica Neue"/>
          <a:ea typeface="Helvetica Neue"/>
          <a:cs typeface="Helvetica Neue"/>
        </a:font>
        <a:srgbClr val="818181"/>
      </a:tcTxStyle>
      <a:tcStyle>
        <a:tcBdr>
          <a:left>
            <a:ln w="25400" cap="rnd">
              <a:solidFill>
                <a:srgbClr val="A2A1A6"/>
              </a:solidFill>
              <a:custDash>
                <a:ds d="100000" sp="200000"/>
              </a:custDash>
              <a:miter lim="400000"/>
            </a:ln>
          </a:left>
          <a:right>
            <a:ln w="25400" cap="rnd">
              <a:solidFill>
                <a:srgbClr val="A2A1A6"/>
              </a:solidFill>
              <a:custDash>
                <a:ds d="100000" sp="200000"/>
              </a:custDash>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25400" cap="rnd">
              <a:solidFill>
                <a:srgbClr val="A2A1A6"/>
              </a:solidFill>
              <a:custDash>
                <a:ds d="100000" sp="200000"/>
              </a:custDash>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tcStyle>
    </a:lastRow>
    <a:fir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tcStyle>
    </a:firstRow>
  </a:tblStyle>
  <a:tblStyle styleId="{33BA23B1-9221-436E-865A-0063620EA4FD}" styleName="">
    <a:tblBg/>
    <a:wholeTbl>
      <a:tcTxStyle b="off" i="off">
        <a:font>
          <a:latin typeface="Helvetica Neue"/>
          <a:ea typeface="Helvetica Neue"/>
          <a:cs typeface="Helvetica Neue"/>
        </a:font>
        <a:srgbClr val="818181"/>
      </a:tcTxStyle>
      <a:tcStyle>
        <a:tcBdr>
          <a:left>
            <a:ln w="12700" cap="flat">
              <a:solidFill>
                <a:srgbClr val="AEADA0"/>
              </a:solidFill>
              <a:prstDash val="solid"/>
              <a:miter lim="400000"/>
            </a:ln>
          </a:left>
          <a:right>
            <a:ln w="12700" cap="flat">
              <a:solidFill>
                <a:srgbClr val="AEADA0"/>
              </a:solidFill>
              <a:prstDash val="solid"/>
              <a:miter lim="400000"/>
            </a:ln>
          </a:right>
          <a:top>
            <a:ln w="12700" cap="flat">
              <a:solidFill>
                <a:srgbClr val="AEADA0"/>
              </a:solidFill>
              <a:prstDash val="solid"/>
              <a:miter lim="400000"/>
            </a:ln>
          </a:top>
          <a:bottom>
            <a:ln w="12700" cap="flat">
              <a:solidFill>
                <a:srgbClr val="AEADA0"/>
              </a:solidFill>
              <a:prstDash val="solid"/>
              <a:miter lim="400000"/>
            </a:ln>
          </a:bottom>
          <a:insideH>
            <a:ln w="12700" cap="flat">
              <a:solidFill>
                <a:srgbClr val="AEADA0"/>
              </a:solidFill>
              <a:prstDash val="solid"/>
              <a:miter lim="400000"/>
            </a:ln>
          </a:insideH>
          <a:insideV>
            <a:ln w="12700" cap="flat">
              <a:solidFill>
                <a:srgbClr val="AEADA0"/>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Row>
  </a:tblStyle>
  <a:tblStyle styleId="{2708684C-4D16-4618-839F-0558EEFCDFE6}" styleName="">
    <a:tblBg/>
    <a:wholeTbl>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rnd">
              <a:solidFill>
                <a:srgbClr val="83827D"/>
              </a:solidFill>
              <a:custDash>
                <a:ds d="100000" sp="200000"/>
              </a:custDash>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818181"/>
      </a:tcTxStyle>
      <a:tcStyle>
        <a:tcBdr>
          <a:left>
            <a:ln w="12700" cap="flat">
              <a:noFill/>
              <a:miter lim="400000"/>
            </a:ln>
          </a:left>
          <a:right>
            <a:ln w="25400" cap="flat">
              <a:solidFill>
                <a:srgbClr val="83827D"/>
              </a:solidFill>
              <a:prstDash val="solid"/>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flat">
              <a:solidFill>
                <a:srgbClr val="83827D"/>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flat">
              <a:solidFill>
                <a:srgbClr val="83827D"/>
              </a:solidFill>
              <a:prstDash val="solid"/>
              <a:miter lim="400000"/>
            </a:ln>
          </a:top>
          <a:bottom>
            <a:ln w="12700" cap="flat">
              <a:noFill/>
              <a:miter lim="400000"/>
            </a:ln>
          </a:bottom>
          <a:insideH>
            <a:ln w="12700" cap="flat">
              <a:noFill/>
              <a:miter lim="400000"/>
            </a:ln>
          </a:insideH>
          <a:insideV>
            <a:ln w="25400" cap="rnd">
              <a:solidFill>
                <a:srgbClr val="83827D"/>
              </a:solidFill>
              <a:custDash>
                <a:ds d="100000" sp="200000"/>
              </a:custDash>
              <a:miter lim="400000"/>
            </a:ln>
          </a:insideV>
        </a:tcBdr>
        <a:fill>
          <a:noFill/>
        </a:fill>
      </a:tcStyle>
    </a:lastRow>
    <a:fir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12700" cap="flat">
              <a:noFill/>
              <a:miter lim="400000"/>
            </a:ln>
          </a:top>
          <a:bottom>
            <a:ln w="25400" cap="flat">
              <a:solidFill>
                <a:srgbClr val="83827D"/>
              </a:solidFill>
              <a:prstDash val="solid"/>
              <a:miter lim="400000"/>
            </a:ln>
          </a:bottom>
          <a:insideH>
            <a:ln w="12700" cap="flat">
              <a:noFill/>
              <a:miter lim="400000"/>
            </a:ln>
          </a:insideH>
          <a:insideV>
            <a:ln w="25400" cap="rnd">
              <a:solidFill>
                <a:srgbClr val="83827D"/>
              </a:solidFill>
              <a:custDash>
                <a:ds d="1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86" y="7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0122E1C8-D509-421F-8594-F3C223F2F2CB}" type="datetimeFigureOut">
              <a:rPr lang="en-US" smtClean="0"/>
              <a:t>1/8/2016</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5FA72FDF-5AC1-4343-A228-DC0E1A94C3D1}" type="slidenum">
              <a:rPr lang="en-US" smtClean="0"/>
              <a:t>‹#›</a:t>
            </a:fld>
            <a:endParaRPr lang="en-US"/>
          </a:p>
        </p:txBody>
      </p:sp>
    </p:spTree>
    <p:extLst>
      <p:ext uri="{BB962C8B-B14F-4D97-AF65-F5344CB8AC3E}">
        <p14:creationId xmlns:p14="http://schemas.microsoft.com/office/powerpoint/2010/main" val="3719024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1171575" y="696913"/>
            <a:ext cx="4641850" cy="3481387"/>
          </a:xfrm>
          <a:prstGeom prst="rect">
            <a:avLst/>
          </a:prstGeom>
        </p:spPr>
        <p:txBody>
          <a:bodyPr lIns="92958" tIns="46479" rIns="92958" bIns="46479"/>
          <a:lstStyle/>
          <a:p>
            <a:pPr lvl="0"/>
            <a:endParaRPr/>
          </a:p>
        </p:txBody>
      </p:sp>
      <p:sp>
        <p:nvSpPr>
          <p:cNvPr id="61" name="Shape 61"/>
          <p:cNvSpPr>
            <a:spLocks noGrp="1"/>
          </p:cNvSpPr>
          <p:nvPr>
            <p:ph type="body" sz="quarter" idx="1"/>
          </p:nvPr>
        </p:nvSpPr>
        <p:spPr>
          <a:xfrm>
            <a:off x="931334" y="4409758"/>
            <a:ext cx="5122333" cy="4177665"/>
          </a:xfrm>
          <a:prstGeom prst="rect">
            <a:avLst/>
          </a:prstGeom>
        </p:spPr>
        <p:txBody>
          <a:bodyPr lIns="92958" tIns="46479" rIns="92958" bIns="46479"/>
          <a:lstStyle/>
          <a:p>
            <a:pPr lvl="0"/>
            <a:endParaRPr/>
          </a:p>
        </p:txBody>
      </p:sp>
    </p:spTree>
    <p:extLst>
      <p:ext uri="{BB962C8B-B14F-4D97-AF65-F5344CB8AC3E}">
        <p14:creationId xmlns:p14="http://schemas.microsoft.com/office/powerpoint/2010/main" val="1915792995"/>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noRot="1" noChangeAspect="1"/>
          </p:cNvSpPr>
          <p:nvPr>
            <p:ph type="sldImg"/>
          </p:nvPr>
        </p:nvSpPr>
        <p:spPr>
          <a:prstGeom prst="rect">
            <a:avLst/>
          </a:prstGeom>
        </p:spPr>
        <p:txBody>
          <a:bodyPr/>
          <a:lstStyle/>
          <a:p>
            <a:pPr lvl="0"/>
            <a:endParaRPr/>
          </a:p>
        </p:txBody>
      </p:sp>
      <p:sp>
        <p:nvSpPr>
          <p:cNvPr id="71" name="Shape 71"/>
          <p:cNvSpPr>
            <a:spLocks noGrp="1"/>
          </p:cNvSpPr>
          <p:nvPr>
            <p:ph type="body" sz="quarter" idx="1"/>
          </p:nvPr>
        </p:nvSpPr>
        <p:spPr>
          <a:prstGeom prst="rect">
            <a:avLst/>
          </a:prstGeom>
        </p:spPr>
        <p:txBody>
          <a:bodyPr/>
          <a:lstStyle/>
          <a:p>
            <a:pPr lvl="0">
              <a:defRPr sz="1800"/>
            </a:pPr>
            <a:r>
              <a:rPr/>
              <a:t>Directions:</a:t>
            </a:r>
          </a:p>
          <a:p>
            <a:pPr lvl="0">
              <a:defRPr sz="1800"/>
            </a:pPr>
            <a:r>
              <a:rPr/>
              <a:t>Students take out a sheet of paper and number it 1-4 every other line. </a:t>
            </a:r>
          </a:p>
          <a:p>
            <a:pPr lvl="0">
              <a:defRPr sz="1800"/>
            </a:pPr>
            <a:r>
              <a:rPr/>
              <a:t>On the following slides, students will have a choice between two statements. Students must choose one.</a:t>
            </a:r>
          </a:p>
        </p:txBody>
      </p:sp>
    </p:spTree>
    <p:extLst>
      <p:ext uri="{BB962C8B-B14F-4D97-AF65-F5344CB8AC3E}">
        <p14:creationId xmlns:p14="http://schemas.microsoft.com/office/powerpoint/2010/main" val="138723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prstGeom prst="rect">
            <a:avLst/>
          </a:prstGeom>
        </p:spPr>
        <p:txBody>
          <a:bodyPr/>
          <a:lstStyle/>
          <a:p>
            <a:pPr lvl="0"/>
            <a:endParaRPr/>
          </a:p>
        </p:txBody>
      </p:sp>
      <p:sp>
        <p:nvSpPr>
          <p:cNvPr id="80" name="Shape 80"/>
          <p:cNvSpPr>
            <a:spLocks noGrp="1"/>
          </p:cNvSpPr>
          <p:nvPr>
            <p:ph type="body" sz="quarter" idx="1"/>
          </p:nvPr>
        </p:nvSpPr>
        <p:spPr>
          <a:prstGeom prst="rect">
            <a:avLst/>
          </a:prstGeom>
        </p:spPr>
        <p:txBody>
          <a:bodyPr/>
          <a:lstStyle/>
          <a:p>
            <a:pPr lvl="0">
              <a:defRPr sz="1800"/>
            </a:pPr>
            <a:r>
              <a:rPr dirty="0"/>
              <a:t>This is NOT the original Myers Briggs Type Indicator(MBTI). This is a adaptation of the original test. The current version of the MBTI includes 93 forced-choice questions. This is much shorter. We can complete in the time of a class period.</a:t>
            </a:r>
          </a:p>
          <a:p>
            <a:pPr lvl="0">
              <a:defRPr sz="1800"/>
            </a:pPr>
            <a:endParaRPr dirty="0"/>
          </a:p>
          <a:p>
            <a:pPr lvl="0">
              <a:defRPr sz="1800"/>
            </a:pPr>
            <a:r>
              <a:rPr dirty="0"/>
              <a:t>The theory of psychological type was introduced in the 1920s by Carl G. Jung. The MBTI tool was developed in the 1940s by Briggs &amp; Myers. Their goal of the MBTI, was to make the insights of Jung’s theory usable to individuals. Since then, additional research and tweaking of the test has brought us to the modern version of the MBTI.</a:t>
            </a:r>
          </a:p>
        </p:txBody>
      </p:sp>
    </p:spTree>
    <p:extLst>
      <p:ext uri="{BB962C8B-B14F-4D97-AF65-F5344CB8AC3E}">
        <p14:creationId xmlns:p14="http://schemas.microsoft.com/office/powerpoint/2010/main" val="205233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prstGeom prst="rect">
            <a:avLst/>
          </a:prstGeom>
        </p:spPr>
        <p:txBody>
          <a:bodyPr/>
          <a:lstStyle/>
          <a:p>
            <a:pPr lvl="0"/>
            <a:endParaRPr/>
          </a:p>
        </p:txBody>
      </p:sp>
      <p:sp>
        <p:nvSpPr>
          <p:cNvPr id="85" name="Shape 85"/>
          <p:cNvSpPr>
            <a:spLocks noGrp="1"/>
          </p:cNvSpPr>
          <p:nvPr>
            <p:ph type="body" sz="quarter" idx="1"/>
          </p:nvPr>
        </p:nvSpPr>
        <p:spPr>
          <a:prstGeom prst="rect">
            <a:avLst/>
          </a:prstGeom>
        </p:spPr>
        <p:txBody>
          <a:bodyPr/>
          <a:lstStyle/>
          <a:p>
            <a:pPr lvl="0">
              <a:defRPr sz="1800"/>
            </a:pPr>
            <a:r>
              <a:rPr dirty="0"/>
              <a:t>For number 1 on your paper, you will read each line, choose whether  A or B is more applicable to you and write down your choice.  At the end of Dichotomy 1, your sheet should look something like this: </a:t>
            </a:r>
          </a:p>
          <a:p>
            <a:pPr lvl="0">
              <a:defRPr sz="1800"/>
            </a:pPr>
            <a:r>
              <a:rPr dirty="0"/>
              <a:t>Example: </a:t>
            </a:r>
          </a:p>
          <a:p>
            <a:pPr lvl="0">
              <a:defRPr sz="1800"/>
            </a:pPr>
            <a:r>
              <a:rPr dirty="0"/>
              <a:t>1. B, B, A, A, B, A, A, A, B   </a:t>
            </a:r>
          </a:p>
        </p:txBody>
      </p:sp>
    </p:spTree>
    <p:extLst>
      <p:ext uri="{BB962C8B-B14F-4D97-AF65-F5344CB8AC3E}">
        <p14:creationId xmlns:p14="http://schemas.microsoft.com/office/powerpoint/2010/main" val="604993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prstGeom prst="rect">
            <a:avLst/>
          </a:prstGeom>
        </p:spPr>
        <p:txBody>
          <a:bodyPr/>
          <a:lstStyle/>
          <a:p>
            <a:pPr lvl="0"/>
            <a:endParaRPr/>
          </a:p>
        </p:txBody>
      </p:sp>
      <p:sp>
        <p:nvSpPr>
          <p:cNvPr id="90" name="Shape 90"/>
          <p:cNvSpPr>
            <a:spLocks noGrp="1"/>
          </p:cNvSpPr>
          <p:nvPr>
            <p:ph type="body" sz="quarter" idx="1"/>
          </p:nvPr>
        </p:nvSpPr>
        <p:spPr>
          <a:prstGeom prst="rect">
            <a:avLst/>
          </a:prstGeom>
        </p:spPr>
        <p:txBody>
          <a:bodyPr/>
          <a:lstStyle/>
          <a:p>
            <a:pPr lvl="0">
              <a:defRPr sz="1800"/>
            </a:pPr>
            <a:r>
              <a:rPr/>
              <a:t>For number 1 on you paper, you will write As and Bs </a:t>
            </a:r>
          </a:p>
        </p:txBody>
      </p:sp>
    </p:spTree>
    <p:extLst>
      <p:ext uri="{BB962C8B-B14F-4D97-AF65-F5344CB8AC3E}">
        <p14:creationId xmlns:p14="http://schemas.microsoft.com/office/powerpoint/2010/main" val="1327860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prstGeom prst="rect">
            <a:avLst/>
          </a:prstGeom>
        </p:spPr>
        <p:txBody>
          <a:bodyPr/>
          <a:lstStyle/>
          <a:p>
            <a:pPr lvl="0"/>
            <a:endParaRPr/>
          </a:p>
        </p:txBody>
      </p:sp>
      <p:sp>
        <p:nvSpPr>
          <p:cNvPr id="95" name="Shape 95"/>
          <p:cNvSpPr>
            <a:spLocks noGrp="1"/>
          </p:cNvSpPr>
          <p:nvPr>
            <p:ph type="body" sz="quarter" idx="1"/>
          </p:nvPr>
        </p:nvSpPr>
        <p:spPr>
          <a:prstGeom prst="rect">
            <a:avLst/>
          </a:prstGeom>
        </p:spPr>
        <p:txBody>
          <a:bodyPr/>
          <a:lstStyle/>
          <a:p>
            <a:pPr lvl="0">
              <a:defRPr sz="1800"/>
            </a:pPr>
            <a:r>
              <a:rPr/>
              <a:t>For number 1 on you paper, you will write As and Bs </a:t>
            </a:r>
          </a:p>
        </p:txBody>
      </p:sp>
    </p:spTree>
    <p:extLst>
      <p:ext uri="{BB962C8B-B14F-4D97-AF65-F5344CB8AC3E}">
        <p14:creationId xmlns:p14="http://schemas.microsoft.com/office/powerpoint/2010/main" val="2139286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prstGeom prst="rect">
            <a:avLst/>
          </a:prstGeom>
        </p:spPr>
        <p:txBody>
          <a:bodyPr/>
          <a:lstStyle/>
          <a:p>
            <a:pPr lvl="0"/>
            <a:endParaRPr/>
          </a:p>
        </p:txBody>
      </p:sp>
      <p:sp>
        <p:nvSpPr>
          <p:cNvPr id="100" name="Shape 100"/>
          <p:cNvSpPr>
            <a:spLocks noGrp="1"/>
          </p:cNvSpPr>
          <p:nvPr>
            <p:ph type="body" sz="quarter" idx="1"/>
          </p:nvPr>
        </p:nvSpPr>
        <p:spPr>
          <a:prstGeom prst="rect">
            <a:avLst/>
          </a:prstGeom>
        </p:spPr>
        <p:txBody>
          <a:bodyPr/>
          <a:lstStyle/>
          <a:p>
            <a:pPr lvl="0">
              <a:defRPr sz="1800"/>
            </a:pPr>
            <a:r>
              <a:rPr/>
              <a:t>For number 1 on you paper, you will write As and Bs </a:t>
            </a:r>
          </a:p>
        </p:txBody>
      </p:sp>
    </p:spTree>
    <p:extLst>
      <p:ext uri="{BB962C8B-B14F-4D97-AF65-F5344CB8AC3E}">
        <p14:creationId xmlns:p14="http://schemas.microsoft.com/office/powerpoint/2010/main" val="2006968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solidFill>
                  <a:srgbClr val="FFFFFF"/>
                </a:solidFill>
                <a:latin typeface="Arial"/>
                <a:ea typeface="Arial"/>
                <a:cs typeface="Arial"/>
                <a:sym typeface="Arial"/>
              </a:rPr>
              <a:t>Count the As and </a:t>
            </a:r>
            <a:r>
              <a:rPr lang="en-US" sz="2400" b="1" dirty="0" err="1">
                <a:solidFill>
                  <a:srgbClr val="FFFFFF"/>
                </a:solidFill>
                <a:latin typeface="Arial"/>
                <a:ea typeface="Arial"/>
                <a:cs typeface="Arial"/>
                <a:sym typeface="Arial"/>
              </a:rPr>
              <a:t>Bs</a:t>
            </a:r>
            <a:r>
              <a:rPr lang="en-US" sz="2400" b="1" dirty="0">
                <a:solidFill>
                  <a:srgbClr val="FFFFFF"/>
                </a:solidFill>
                <a:latin typeface="Arial"/>
                <a:ea typeface="Arial"/>
                <a:cs typeface="Arial"/>
                <a:sym typeface="Arial"/>
              </a:rPr>
              <a:t> for each slide and place your totals on the right</a:t>
            </a:r>
            <a:endParaRPr lang="en-US" dirty="0"/>
          </a:p>
        </p:txBody>
      </p:sp>
    </p:spTree>
    <p:extLst>
      <p:ext uri="{BB962C8B-B14F-4D97-AF65-F5344CB8AC3E}">
        <p14:creationId xmlns:p14="http://schemas.microsoft.com/office/powerpoint/2010/main" val="1834098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1422400" y="5245100"/>
            <a:ext cx="10541000" cy="26289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lvl="0">
              <a:defRPr sz="1800" cap="none">
                <a:solidFill>
                  <a:srgbClr val="000000"/>
                </a:solidFill>
              </a:defRPr>
            </a:pPr>
            <a:r>
              <a:rPr sz="7200" cap="all">
                <a:solidFill>
                  <a:srgbClr val="DEDEDE"/>
                </a:solidFill>
              </a:rPr>
              <a:t>Title Text</a:t>
            </a:r>
          </a:p>
        </p:txBody>
      </p:sp>
      <p:sp>
        <p:nvSpPr>
          <p:cNvPr id="7" name="Shape 7"/>
          <p:cNvSpPr>
            <a:spLocks noGrp="1"/>
          </p:cNvSpPr>
          <p:nvPr>
            <p:ph type="body" idx="1"/>
          </p:nvPr>
        </p:nvSpPr>
        <p:spPr>
          <a:xfrm>
            <a:off x="1422400" y="7861300"/>
            <a:ext cx="10541000" cy="13716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lvl="0">
              <a:defRPr sz="1800" cap="none">
                <a:solidFill>
                  <a:srgbClr val="000000"/>
                </a:solidFill>
              </a:defRPr>
            </a:pPr>
            <a:r>
              <a:rPr sz="3600" cap="all">
                <a:solidFill>
                  <a:srgbClr val="558AAB"/>
                </a:solidFill>
              </a:rPr>
              <a:t>Body Level One</a:t>
            </a:r>
          </a:p>
          <a:p>
            <a:pPr lvl="1">
              <a:defRPr sz="1800" cap="none">
                <a:solidFill>
                  <a:srgbClr val="000000"/>
                </a:solidFill>
              </a:defRPr>
            </a:pPr>
            <a:r>
              <a:rPr sz="3600" cap="all">
                <a:solidFill>
                  <a:srgbClr val="558AAB"/>
                </a:solidFill>
              </a:rPr>
              <a:t>Body Level Two</a:t>
            </a:r>
          </a:p>
          <a:p>
            <a:pPr lvl="2">
              <a:defRPr sz="1800" cap="none">
                <a:solidFill>
                  <a:srgbClr val="000000"/>
                </a:solidFill>
              </a:defRPr>
            </a:pPr>
            <a:r>
              <a:rPr sz="3600" cap="all">
                <a:solidFill>
                  <a:srgbClr val="558AAB"/>
                </a:solidFill>
              </a:rPr>
              <a:t>Body Level Three</a:t>
            </a:r>
          </a:p>
          <a:p>
            <a:pPr lvl="3">
              <a:defRPr sz="1800" cap="none">
                <a:solidFill>
                  <a:srgbClr val="000000"/>
                </a:solidFill>
              </a:defRPr>
            </a:pPr>
            <a:r>
              <a:rPr sz="3600" cap="all">
                <a:solidFill>
                  <a:srgbClr val="558AAB"/>
                </a:solidFill>
              </a:rPr>
              <a:t>Body Level Four</a:t>
            </a:r>
          </a:p>
          <a:p>
            <a:pPr lvl="4">
              <a:defRPr sz="1800" cap="none">
                <a:solidFill>
                  <a:srgbClr val="000000"/>
                </a:solidFill>
              </a:defRPr>
            </a:pPr>
            <a:r>
              <a:rPr sz="3600" cap="all">
                <a:solidFill>
                  <a:srgbClr val="558AAB"/>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Shape 38"/>
          <p:cNvSpPr/>
          <p:nvPr/>
        </p:nvSpPr>
        <p:spPr>
          <a:xfrm>
            <a:off x="278468" y="8356600"/>
            <a:ext cx="1245950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9" name="Shape 39"/>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endParaRPr/>
          </a:p>
        </p:txBody>
      </p:sp>
      <p:sp>
        <p:nvSpPr>
          <p:cNvPr id="40" name="Shape 40"/>
          <p:cNvSpPr>
            <a:spLocks noGrp="1"/>
          </p:cNvSpPr>
          <p:nvPr>
            <p:ph type="title"/>
          </p:nvPr>
        </p:nvSpPr>
        <p:spPr>
          <a:xfrm>
            <a:off x="368300" y="8369300"/>
            <a:ext cx="10845800" cy="660400"/>
          </a:xfrm>
          <a:prstGeom prst="rect">
            <a:avLst/>
          </a:prstGeom>
        </p:spPr>
        <p:txBody>
          <a:bodyPr anchor="b"/>
          <a:lstStyle>
            <a:lvl1pPr>
              <a:lnSpc>
                <a:spcPct val="150000"/>
              </a:lnSpc>
              <a:defRPr sz="4200" cap="all">
                <a:solidFill>
                  <a:srgbClr val="DEDEDE"/>
                </a:solidFill>
                <a:latin typeface="+mj-lt"/>
                <a:ea typeface="+mj-ea"/>
                <a:cs typeface="+mj-cs"/>
                <a:sym typeface="Helvetica Neue Bold Condensed"/>
              </a:defRPr>
            </a:lvl1pPr>
          </a:lstStyle>
          <a:p>
            <a:pPr lvl="0">
              <a:defRPr sz="1800" cap="none">
                <a:solidFill>
                  <a:srgbClr val="000000"/>
                </a:solidFill>
              </a:defRPr>
            </a:pPr>
            <a:r>
              <a:rPr sz="4200" cap="all">
                <a:solidFill>
                  <a:srgbClr val="DEDEDE"/>
                </a:solidFill>
              </a:rPr>
              <a:t>Title Text</a:t>
            </a:r>
          </a:p>
        </p:txBody>
      </p:sp>
      <p:sp>
        <p:nvSpPr>
          <p:cNvPr id="41" name="Shape 41"/>
          <p:cNvSpPr>
            <a:spLocks noGrp="1"/>
          </p:cNvSpPr>
          <p:nvPr>
            <p:ph type="body" idx="1"/>
          </p:nvPr>
        </p:nvSpPr>
        <p:spPr>
          <a:xfrm>
            <a:off x="368300" y="9017000"/>
            <a:ext cx="10845800" cy="431800"/>
          </a:xfrm>
          <a:prstGeom prst="rect">
            <a:avLst/>
          </a:prstGeom>
        </p:spPr>
        <p:txBody>
          <a:bodyPr anchor="t"/>
          <a:lstStyle>
            <a:lvl1pPr marL="0" indent="0">
              <a:spcBef>
                <a:spcPts val="0"/>
              </a:spcBef>
              <a:buSzTx/>
              <a:buNone/>
              <a:defRPr sz="2400" cap="all">
                <a:solidFill>
                  <a:srgbClr val="558AAB"/>
                </a:solidFill>
                <a:latin typeface="+mj-lt"/>
                <a:ea typeface="+mj-ea"/>
                <a:cs typeface="+mj-cs"/>
                <a:sym typeface="Helvetica Neue Bold Condensed"/>
              </a:defRPr>
            </a:lvl1pPr>
            <a:lvl2pPr marL="0" indent="228600">
              <a:spcBef>
                <a:spcPts val="0"/>
              </a:spcBef>
              <a:buSzTx/>
              <a:buNone/>
              <a:defRPr sz="2400" cap="all">
                <a:solidFill>
                  <a:srgbClr val="558AAB"/>
                </a:solidFill>
                <a:latin typeface="+mj-lt"/>
                <a:ea typeface="+mj-ea"/>
                <a:cs typeface="+mj-cs"/>
                <a:sym typeface="Helvetica Neue Bold Condensed"/>
              </a:defRPr>
            </a:lvl2pPr>
            <a:lvl3pPr marL="0" indent="457200">
              <a:spcBef>
                <a:spcPts val="0"/>
              </a:spcBef>
              <a:buSzTx/>
              <a:buNone/>
              <a:defRPr sz="2400" cap="all">
                <a:solidFill>
                  <a:srgbClr val="558AAB"/>
                </a:solidFill>
                <a:latin typeface="+mj-lt"/>
                <a:ea typeface="+mj-ea"/>
                <a:cs typeface="+mj-cs"/>
                <a:sym typeface="Helvetica Neue Bold Condensed"/>
              </a:defRPr>
            </a:lvl3pPr>
            <a:lvl4pPr marL="0" indent="685800">
              <a:spcBef>
                <a:spcPts val="0"/>
              </a:spcBef>
              <a:buSzTx/>
              <a:buNone/>
              <a:defRPr sz="2400" cap="all">
                <a:solidFill>
                  <a:srgbClr val="558AAB"/>
                </a:solidFill>
                <a:latin typeface="+mj-lt"/>
                <a:ea typeface="+mj-ea"/>
                <a:cs typeface="+mj-cs"/>
                <a:sym typeface="Helvetica Neue Bold Condensed"/>
              </a:defRPr>
            </a:lvl4pPr>
            <a:lvl5pPr marL="0" indent="914400">
              <a:spcBef>
                <a:spcPts val="0"/>
              </a:spcBef>
              <a:buSzTx/>
              <a:buNone/>
              <a:defRPr sz="2400" cap="all">
                <a:solidFill>
                  <a:srgbClr val="558AAB"/>
                </a:solidFill>
                <a:latin typeface="+mj-lt"/>
                <a:ea typeface="+mj-ea"/>
                <a:cs typeface="+mj-cs"/>
                <a:sym typeface="Helvetica Neue Bold Condensed"/>
              </a:defRPr>
            </a:lvl5pPr>
          </a:lstStyle>
          <a:p>
            <a:pPr lvl="0">
              <a:defRPr sz="1800" cap="none">
                <a:solidFill>
                  <a:srgbClr val="000000"/>
                </a:solidFill>
              </a:defRPr>
            </a:pPr>
            <a:r>
              <a:rPr sz="2400" cap="all">
                <a:solidFill>
                  <a:srgbClr val="558AAB"/>
                </a:solidFill>
              </a:rPr>
              <a:t>Body Level One</a:t>
            </a:r>
          </a:p>
          <a:p>
            <a:pPr lvl="1">
              <a:defRPr sz="1800" cap="none">
                <a:solidFill>
                  <a:srgbClr val="000000"/>
                </a:solidFill>
              </a:defRPr>
            </a:pPr>
            <a:r>
              <a:rPr sz="2400" cap="all">
                <a:solidFill>
                  <a:srgbClr val="558AAB"/>
                </a:solidFill>
              </a:rPr>
              <a:t>Body Level Two</a:t>
            </a:r>
          </a:p>
          <a:p>
            <a:pPr lvl="2">
              <a:defRPr sz="1800" cap="none">
                <a:solidFill>
                  <a:srgbClr val="000000"/>
                </a:solidFill>
              </a:defRPr>
            </a:pPr>
            <a:r>
              <a:rPr sz="2400" cap="all">
                <a:solidFill>
                  <a:srgbClr val="558AAB"/>
                </a:solidFill>
              </a:rPr>
              <a:t>Body Level Three</a:t>
            </a:r>
          </a:p>
          <a:p>
            <a:pPr lvl="3">
              <a:defRPr sz="1800" cap="none">
                <a:solidFill>
                  <a:srgbClr val="000000"/>
                </a:solidFill>
              </a:defRPr>
            </a:pPr>
            <a:r>
              <a:rPr sz="2400" cap="all">
                <a:solidFill>
                  <a:srgbClr val="558AAB"/>
                </a:solidFill>
              </a:rPr>
              <a:t>Body Level Four</a:t>
            </a:r>
          </a:p>
          <a:p>
            <a:pPr lvl="4">
              <a:defRPr sz="1800" cap="none">
                <a:solidFill>
                  <a:srgbClr val="000000"/>
                </a:solidFill>
              </a:defRPr>
            </a:pPr>
            <a:r>
              <a:rPr sz="2400" cap="all">
                <a:solidFill>
                  <a:srgbClr val="558AAB"/>
                </a:solidFill>
              </a:rPr>
              <a:t>Body Level Five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1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 name="Shape 43"/>
          <p:cNvSpPr/>
          <p:nvPr/>
        </p:nvSpPr>
        <p:spPr>
          <a:xfrm>
            <a:off x="278468" y="8356600"/>
            <a:ext cx="1245950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4" name="Shape 44"/>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endParaRPr/>
          </a:p>
        </p:txBody>
      </p:sp>
      <p:sp>
        <p:nvSpPr>
          <p:cNvPr id="45" name="Shape 45"/>
          <p:cNvSpPr>
            <a:spLocks noGrp="1"/>
          </p:cNvSpPr>
          <p:nvPr>
            <p:ph type="title"/>
          </p:nvPr>
        </p:nvSpPr>
        <p:spPr>
          <a:xfrm>
            <a:off x="368300" y="8369300"/>
            <a:ext cx="10845800" cy="660400"/>
          </a:xfrm>
          <a:prstGeom prst="rect">
            <a:avLst/>
          </a:prstGeom>
        </p:spPr>
        <p:txBody>
          <a:bodyPr anchor="b"/>
          <a:lstStyle>
            <a:lvl1pPr>
              <a:lnSpc>
                <a:spcPct val="150000"/>
              </a:lnSpc>
              <a:defRPr sz="4200" cap="all">
                <a:solidFill>
                  <a:srgbClr val="DEDEDE"/>
                </a:solidFill>
                <a:latin typeface="+mj-lt"/>
                <a:ea typeface="+mj-ea"/>
                <a:cs typeface="+mj-cs"/>
                <a:sym typeface="Helvetica Neue Bold Condensed"/>
              </a:defRPr>
            </a:lvl1pPr>
          </a:lstStyle>
          <a:p>
            <a:pPr lvl="0">
              <a:defRPr sz="1800" cap="none">
                <a:solidFill>
                  <a:srgbClr val="000000"/>
                </a:solidFill>
              </a:defRPr>
            </a:pPr>
            <a:r>
              <a:rPr sz="4200" cap="all">
                <a:solidFill>
                  <a:srgbClr val="DEDEDE"/>
                </a:solidFill>
              </a:rPr>
              <a:t>Title Text</a:t>
            </a:r>
          </a:p>
        </p:txBody>
      </p:sp>
      <p:sp>
        <p:nvSpPr>
          <p:cNvPr id="46" name="Shape 46"/>
          <p:cNvSpPr>
            <a:spLocks noGrp="1"/>
          </p:cNvSpPr>
          <p:nvPr>
            <p:ph type="body" idx="1"/>
          </p:nvPr>
        </p:nvSpPr>
        <p:spPr>
          <a:xfrm>
            <a:off x="368300" y="9017000"/>
            <a:ext cx="10845800" cy="431800"/>
          </a:xfrm>
          <a:prstGeom prst="rect">
            <a:avLst/>
          </a:prstGeom>
        </p:spPr>
        <p:txBody>
          <a:bodyPr anchor="t"/>
          <a:lstStyle>
            <a:lvl1pPr marL="0" indent="0">
              <a:spcBef>
                <a:spcPts val="0"/>
              </a:spcBef>
              <a:buSzTx/>
              <a:buNone/>
              <a:defRPr sz="2400" cap="all">
                <a:solidFill>
                  <a:srgbClr val="558AAB"/>
                </a:solidFill>
                <a:latin typeface="+mj-lt"/>
                <a:ea typeface="+mj-ea"/>
                <a:cs typeface="+mj-cs"/>
                <a:sym typeface="Helvetica Neue Bold Condensed"/>
              </a:defRPr>
            </a:lvl1pPr>
            <a:lvl2pPr marL="0" indent="228600">
              <a:spcBef>
                <a:spcPts val="0"/>
              </a:spcBef>
              <a:buSzTx/>
              <a:buNone/>
              <a:defRPr sz="2400" cap="all">
                <a:solidFill>
                  <a:srgbClr val="558AAB"/>
                </a:solidFill>
                <a:latin typeface="+mj-lt"/>
                <a:ea typeface="+mj-ea"/>
                <a:cs typeface="+mj-cs"/>
                <a:sym typeface="Helvetica Neue Bold Condensed"/>
              </a:defRPr>
            </a:lvl2pPr>
            <a:lvl3pPr marL="0" indent="457200">
              <a:spcBef>
                <a:spcPts val="0"/>
              </a:spcBef>
              <a:buSzTx/>
              <a:buNone/>
              <a:defRPr sz="2400" cap="all">
                <a:solidFill>
                  <a:srgbClr val="558AAB"/>
                </a:solidFill>
                <a:latin typeface="+mj-lt"/>
                <a:ea typeface="+mj-ea"/>
                <a:cs typeface="+mj-cs"/>
                <a:sym typeface="Helvetica Neue Bold Condensed"/>
              </a:defRPr>
            </a:lvl3pPr>
            <a:lvl4pPr marL="0" indent="685800">
              <a:spcBef>
                <a:spcPts val="0"/>
              </a:spcBef>
              <a:buSzTx/>
              <a:buNone/>
              <a:defRPr sz="2400" cap="all">
                <a:solidFill>
                  <a:srgbClr val="558AAB"/>
                </a:solidFill>
                <a:latin typeface="+mj-lt"/>
                <a:ea typeface="+mj-ea"/>
                <a:cs typeface="+mj-cs"/>
                <a:sym typeface="Helvetica Neue Bold Condensed"/>
              </a:defRPr>
            </a:lvl4pPr>
            <a:lvl5pPr marL="0" indent="914400">
              <a:spcBef>
                <a:spcPts val="0"/>
              </a:spcBef>
              <a:buSzTx/>
              <a:buNone/>
              <a:defRPr sz="2400" cap="all">
                <a:solidFill>
                  <a:srgbClr val="558AAB"/>
                </a:solidFill>
                <a:latin typeface="+mj-lt"/>
                <a:ea typeface="+mj-ea"/>
                <a:cs typeface="+mj-cs"/>
                <a:sym typeface="Helvetica Neue Bold Condensed"/>
              </a:defRPr>
            </a:lvl5pPr>
          </a:lstStyle>
          <a:p>
            <a:pPr lvl="0">
              <a:defRPr sz="1800" cap="none">
                <a:solidFill>
                  <a:srgbClr val="000000"/>
                </a:solidFill>
              </a:defRPr>
            </a:pPr>
            <a:r>
              <a:rPr sz="2400" cap="all">
                <a:solidFill>
                  <a:srgbClr val="558AAB"/>
                </a:solidFill>
              </a:rPr>
              <a:t>Body Level One</a:t>
            </a:r>
          </a:p>
          <a:p>
            <a:pPr lvl="1">
              <a:defRPr sz="1800" cap="none">
                <a:solidFill>
                  <a:srgbClr val="000000"/>
                </a:solidFill>
              </a:defRPr>
            </a:pPr>
            <a:r>
              <a:rPr sz="2400" cap="all">
                <a:solidFill>
                  <a:srgbClr val="558AAB"/>
                </a:solidFill>
              </a:rPr>
              <a:t>Body Level Two</a:t>
            </a:r>
          </a:p>
          <a:p>
            <a:pPr lvl="2">
              <a:defRPr sz="1800" cap="none">
                <a:solidFill>
                  <a:srgbClr val="000000"/>
                </a:solidFill>
              </a:defRPr>
            </a:pPr>
            <a:r>
              <a:rPr sz="2400" cap="all">
                <a:solidFill>
                  <a:srgbClr val="558AAB"/>
                </a:solidFill>
              </a:rPr>
              <a:t>Body Level Three</a:t>
            </a:r>
          </a:p>
          <a:p>
            <a:pPr lvl="3">
              <a:defRPr sz="1800" cap="none">
                <a:solidFill>
                  <a:srgbClr val="000000"/>
                </a:solidFill>
              </a:defRPr>
            </a:pPr>
            <a:r>
              <a:rPr sz="2400" cap="all">
                <a:solidFill>
                  <a:srgbClr val="558AAB"/>
                </a:solidFill>
              </a:rPr>
              <a:t>Body Level Four</a:t>
            </a:r>
          </a:p>
          <a:p>
            <a:pPr lvl="4">
              <a:defRPr sz="1800" cap="none">
                <a:solidFill>
                  <a:srgbClr val="000000"/>
                </a:solidFill>
              </a:defRPr>
            </a:pPr>
            <a:r>
              <a:rPr sz="2400" cap="all">
                <a:solidFill>
                  <a:srgbClr val="558AAB"/>
                </a:solidFill>
              </a:rPr>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FFFFFF"/>
        </a:solidFill>
        <a:effectLst/>
      </p:bgPr>
    </p:bg>
    <p:spTree>
      <p:nvGrpSpPr>
        <p:cNvPr id="1" name=""/>
        <p:cNvGrpSpPr/>
        <p:nvPr/>
      </p:nvGrpSpPr>
      <p:grpSpPr>
        <a:xfrm>
          <a:off x="0" y="0"/>
          <a:ext cx="0" cy="0"/>
          <a:chOff x="0" y="0"/>
          <a:chExt cx="0" cy="0"/>
        </a:xfrm>
      </p:grpSpPr>
      <p:sp>
        <p:nvSpPr>
          <p:cNvPr id="51" name="Shape 51"/>
          <p:cNvSpPr/>
          <p:nvPr/>
        </p:nvSpPr>
        <p:spPr>
          <a:xfrm>
            <a:off x="-1" y="2492586"/>
            <a:ext cx="13004802" cy="7261014"/>
          </a:xfrm>
          <a:prstGeom prst="rect">
            <a:avLst/>
          </a:prstGeom>
          <a:solidFill>
            <a:srgbClr val="44438C"/>
          </a:solidFill>
          <a:ln w="12700">
            <a:miter lim="400000"/>
          </a:ln>
        </p:spPr>
        <p:txBody>
          <a:bodyPr lIns="65023" tIns="65023" rIns="65023" bIns="65023" anchor="ctr"/>
          <a:lstStyle/>
          <a:p>
            <a:pPr lvl="0" algn="l" defTabSz="914400">
              <a:defRPr sz="3400">
                <a:solidFill>
                  <a:srgbClr val="000000"/>
                </a:solidFill>
                <a:latin typeface="Times"/>
                <a:ea typeface="Times"/>
                <a:cs typeface="Times"/>
                <a:sym typeface="Times"/>
              </a:defRPr>
            </a:pPr>
            <a:endParaRPr/>
          </a:p>
        </p:txBody>
      </p:sp>
      <p:sp>
        <p:nvSpPr>
          <p:cNvPr id="52" name="Shape 52"/>
          <p:cNvSpPr/>
          <p:nvPr/>
        </p:nvSpPr>
        <p:spPr>
          <a:xfrm>
            <a:off x="-1" y="-1"/>
            <a:ext cx="13004802" cy="2492588"/>
          </a:xfrm>
          <a:prstGeom prst="rect">
            <a:avLst/>
          </a:prstGeom>
          <a:solidFill>
            <a:srgbClr val="8C9DCC"/>
          </a:solidFill>
          <a:ln w="12700">
            <a:miter lim="400000"/>
          </a:ln>
        </p:spPr>
        <p:txBody>
          <a:bodyPr lIns="65023" tIns="65023" rIns="65023" bIns="65023" anchor="ctr"/>
          <a:lstStyle/>
          <a:p>
            <a:pPr lvl="0" algn="l" defTabSz="914400">
              <a:defRPr sz="3400">
                <a:solidFill>
                  <a:srgbClr val="000000"/>
                </a:solidFill>
                <a:latin typeface="Times"/>
                <a:ea typeface="Times"/>
                <a:cs typeface="Times"/>
                <a:sym typeface="Times"/>
              </a:defRPr>
            </a:pPr>
            <a:endParaRPr/>
          </a:p>
        </p:txBody>
      </p:sp>
      <p:sp>
        <p:nvSpPr>
          <p:cNvPr id="53" name="Shape 53"/>
          <p:cNvSpPr>
            <a:spLocks noGrp="1"/>
          </p:cNvSpPr>
          <p:nvPr>
            <p:ph type="title"/>
          </p:nvPr>
        </p:nvSpPr>
        <p:spPr>
          <a:xfrm>
            <a:off x="975359" y="3029937"/>
            <a:ext cx="11054082" cy="2497103"/>
          </a:xfrm>
          <a:prstGeom prst="rect">
            <a:avLst/>
          </a:prstGeom>
        </p:spPr>
        <p:txBody>
          <a:bodyPr lIns="65023" tIns="65023" rIns="65023" bIns="65023" anchor="t">
            <a:noAutofit/>
          </a:bodyPr>
          <a:lstStyle>
            <a:lvl1pPr algn="ctr" defTabSz="914400">
              <a:lnSpc>
                <a:spcPct val="100000"/>
              </a:lnSpc>
              <a:defRPr sz="6200">
                <a:solidFill>
                  <a:srgbClr val="000000"/>
                </a:solidFill>
                <a:latin typeface="Times"/>
                <a:ea typeface="Times"/>
                <a:cs typeface="Times"/>
                <a:sym typeface="Times"/>
              </a:defRPr>
            </a:lvl1pPr>
          </a:lstStyle>
          <a:p>
            <a:pPr lvl="0">
              <a:defRPr sz="1800"/>
            </a:pPr>
            <a:r>
              <a:rPr sz="6200"/>
              <a:t>Title Text</a:t>
            </a:r>
          </a:p>
        </p:txBody>
      </p:sp>
      <p:sp>
        <p:nvSpPr>
          <p:cNvPr id="54" name="Shape 54"/>
          <p:cNvSpPr>
            <a:spLocks noGrp="1"/>
          </p:cNvSpPr>
          <p:nvPr>
            <p:ph type="body" idx="1"/>
          </p:nvPr>
        </p:nvSpPr>
        <p:spPr>
          <a:xfrm>
            <a:off x="1950719" y="5527040"/>
            <a:ext cx="9103361" cy="4226561"/>
          </a:xfrm>
          <a:prstGeom prst="rect">
            <a:avLst/>
          </a:prstGeom>
        </p:spPr>
        <p:txBody>
          <a:bodyPr lIns="65023" tIns="65023" rIns="65023" bIns="65023" anchor="t">
            <a:noAutofit/>
          </a:bodyPr>
          <a:lstStyle>
            <a:lvl1pPr marL="0" indent="0" algn="ctr" defTabSz="914400">
              <a:spcBef>
                <a:spcPts val="700"/>
              </a:spcBef>
              <a:buSzTx/>
              <a:buNone/>
              <a:defRPr sz="4400">
                <a:solidFill>
                  <a:srgbClr val="000000"/>
                </a:solidFill>
                <a:latin typeface="Times"/>
                <a:ea typeface="Times"/>
                <a:cs typeface="Times"/>
                <a:sym typeface="Times"/>
              </a:defRPr>
            </a:lvl1pPr>
            <a:lvl2pPr marL="0" indent="457200" algn="ctr" defTabSz="914400">
              <a:spcBef>
                <a:spcPts val="700"/>
              </a:spcBef>
              <a:buSzTx/>
              <a:buNone/>
              <a:defRPr sz="4400">
                <a:solidFill>
                  <a:srgbClr val="000000"/>
                </a:solidFill>
                <a:latin typeface="Times"/>
                <a:ea typeface="Times"/>
                <a:cs typeface="Times"/>
                <a:sym typeface="Times"/>
              </a:defRPr>
            </a:lvl2pPr>
            <a:lvl3pPr marL="0" indent="914400" algn="ctr" defTabSz="914400">
              <a:spcBef>
                <a:spcPts val="700"/>
              </a:spcBef>
              <a:buSzTx/>
              <a:buNone/>
              <a:defRPr sz="4400">
                <a:solidFill>
                  <a:srgbClr val="000000"/>
                </a:solidFill>
                <a:latin typeface="Times"/>
                <a:ea typeface="Times"/>
                <a:cs typeface="Times"/>
                <a:sym typeface="Times"/>
              </a:defRPr>
            </a:lvl3pPr>
            <a:lvl4pPr marL="0" indent="1371600" algn="ctr" defTabSz="914400">
              <a:spcBef>
                <a:spcPts val="700"/>
              </a:spcBef>
              <a:buSzTx/>
              <a:buNone/>
              <a:defRPr sz="4400">
                <a:solidFill>
                  <a:srgbClr val="000000"/>
                </a:solidFill>
                <a:latin typeface="Times"/>
                <a:ea typeface="Times"/>
                <a:cs typeface="Times"/>
                <a:sym typeface="Times"/>
              </a:defRPr>
            </a:lvl4pPr>
            <a:lvl5pPr marL="0" indent="1828800" algn="ctr" defTabSz="914400">
              <a:spcBef>
                <a:spcPts val="700"/>
              </a:spcBef>
              <a:buSzTx/>
              <a:buNone/>
              <a:defRPr sz="4400">
                <a:solidFill>
                  <a:srgbClr val="000000"/>
                </a:solidFill>
                <a:latin typeface="Times"/>
                <a:ea typeface="Times"/>
                <a:cs typeface="Times"/>
                <a:sym typeface="Times"/>
              </a:defRPr>
            </a:lvl5p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FFFFFF"/>
        </a:solidFill>
        <a:effectLst/>
      </p:bgPr>
    </p:bg>
    <p:spTree>
      <p:nvGrpSpPr>
        <p:cNvPr id="1" name=""/>
        <p:cNvGrpSpPr/>
        <p:nvPr/>
      </p:nvGrpSpPr>
      <p:grpSpPr>
        <a:xfrm>
          <a:off x="0" y="0"/>
          <a:ext cx="0" cy="0"/>
          <a:chOff x="0" y="0"/>
          <a:chExt cx="0" cy="0"/>
        </a:xfrm>
      </p:grpSpPr>
      <p:sp>
        <p:nvSpPr>
          <p:cNvPr id="56" name="Shape 56"/>
          <p:cNvSpPr/>
          <p:nvPr/>
        </p:nvSpPr>
        <p:spPr>
          <a:xfrm>
            <a:off x="-1" y="2492586"/>
            <a:ext cx="13004802" cy="7261014"/>
          </a:xfrm>
          <a:prstGeom prst="rect">
            <a:avLst/>
          </a:prstGeom>
          <a:solidFill>
            <a:srgbClr val="44438C"/>
          </a:solidFill>
          <a:ln w="12700">
            <a:miter lim="400000"/>
          </a:ln>
        </p:spPr>
        <p:txBody>
          <a:bodyPr lIns="65023" tIns="65023" rIns="65023" bIns="65023" anchor="ctr"/>
          <a:lstStyle/>
          <a:p>
            <a:pPr lvl="0" algn="l" defTabSz="914400">
              <a:defRPr sz="3400">
                <a:solidFill>
                  <a:srgbClr val="000000"/>
                </a:solidFill>
                <a:latin typeface="Times"/>
                <a:ea typeface="Times"/>
                <a:cs typeface="Times"/>
                <a:sym typeface="Times"/>
              </a:defRPr>
            </a:pPr>
            <a:endParaRPr/>
          </a:p>
        </p:txBody>
      </p:sp>
      <p:sp>
        <p:nvSpPr>
          <p:cNvPr id="57" name="Shape 57"/>
          <p:cNvSpPr/>
          <p:nvPr/>
        </p:nvSpPr>
        <p:spPr>
          <a:xfrm>
            <a:off x="-1" y="-1"/>
            <a:ext cx="13004802" cy="2492588"/>
          </a:xfrm>
          <a:prstGeom prst="rect">
            <a:avLst/>
          </a:prstGeom>
          <a:solidFill>
            <a:srgbClr val="8C9DCC"/>
          </a:solidFill>
          <a:ln w="12700">
            <a:miter lim="400000"/>
          </a:ln>
        </p:spPr>
        <p:txBody>
          <a:bodyPr lIns="65023" tIns="65023" rIns="65023" bIns="65023" anchor="ctr"/>
          <a:lstStyle/>
          <a:p>
            <a:pPr lvl="0" algn="l" defTabSz="914400">
              <a:defRPr sz="3400">
                <a:solidFill>
                  <a:srgbClr val="000000"/>
                </a:solidFill>
                <a:latin typeface="Times"/>
                <a:ea typeface="Times"/>
                <a:cs typeface="Times"/>
                <a:sym typeface="Times"/>
              </a:defRPr>
            </a:pPr>
            <a:endParaRPr/>
          </a:p>
        </p:txBody>
      </p:sp>
      <p:sp>
        <p:nvSpPr>
          <p:cNvPr id="58" name="Shape 58"/>
          <p:cNvSpPr>
            <a:spLocks noGrp="1"/>
          </p:cNvSpPr>
          <p:nvPr>
            <p:ph type="title"/>
          </p:nvPr>
        </p:nvSpPr>
        <p:spPr>
          <a:xfrm>
            <a:off x="975359" y="3029937"/>
            <a:ext cx="11054082" cy="2497103"/>
          </a:xfrm>
          <a:prstGeom prst="rect">
            <a:avLst/>
          </a:prstGeom>
        </p:spPr>
        <p:txBody>
          <a:bodyPr lIns="65023" tIns="65023" rIns="65023" bIns="65023" anchor="t">
            <a:noAutofit/>
          </a:bodyPr>
          <a:lstStyle>
            <a:lvl1pPr algn="ctr" defTabSz="914400">
              <a:lnSpc>
                <a:spcPct val="100000"/>
              </a:lnSpc>
              <a:defRPr sz="6200">
                <a:solidFill>
                  <a:srgbClr val="000000"/>
                </a:solidFill>
                <a:latin typeface="Times"/>
                <a:ea typeface="Times"/>
                <a:cs typeface="Times"/>
                <a:sym typeface="Times"/>
              </a:defRPr>
            </a:lvl1pPr>
          </a:lstStyle>
          <a:p>
            <a:pPr lvl="0">
              <a:defRPr sz="1800"/>
            </a:pPr>
            <a:r>
              <a:rPr sz="6200"/>
              <a:t>Title Text</a:t>
            </a:r>
          </a:p>
        </p:txBody>
      </p:sp>
      <p:sp>
        <p:nvSpPr>
          <p:cNvPr id="59" name="Shape 59"/>
          <p:cNvSpPr>
            <a:spLocks noGrp="1"/>
          </p:cNvSpPr>
          <p:nvPr>
            <p:ph type="body" idx="1"/>
          </p:nvPr>
        </p:nvSpPr>
        <p:spPr>
          <a:xfrm>
            <a:off x="1950719" y="5527040"/>
            <a:ext cx="9103361" cy="4226561"/>
          </a:xfrm>
          <a:prstGeom prst="rect">
            <a:avLst/>
          </a:prstGeom>
        </p:spPr>
        <p:txBody>
          <a:bodyPr lIns="65023" tIns="65023" rIns="65023" bIns="65023" anchor="t">
            <a:noAutofit/>
          </a:bodyPr>
          <a:lstStyle>
            <a:lvl1pPr marL="0" indent="0" algn="ctr" defTabSz="914400">
              <a:spcBef>
                <a:spcPts val="700"/>
              </a:spcBef>
              <a:buSzTx/>
              <a:buNone/>
              <a:defRPr sz="4400">
                <a:solidFill>
                  <a:srgbClr val="000000"/>
                </a:solidFill>
                <a:latin typeface="Times"/>
                <a:ea typeface="Times"/>
                <a:cs typeface="Times"/>
                <a:sym typeface="Times"/>
              </a:defRPr>
            </a:lvl1pPr>
            <a:lvl2pPr marL="0" indent="457200" algn="ctr" defTabSz="914400">
              <a:spcBef>
                <a:spcPts val="700"/>
              </a:spcBef>
              <a:buSzTx/>
              <a:buNone/>
              <a:defRPr sz="4400">
                <a:solidFill>
                  <a:srgbClr val="000000"/>
                </a:solidFill>
                <a:latin typeface="Times"/>
                <a:ea typeface="Times"/>
                <a:cs typeface="Times"/>
                <a:sym typeface="Times"/>
              </a:defRPr>
            </a:lvl2pPr>
            <a:lvl3pPr marL="0" indent="914400" algn="ctr" defTabSz="914400">
              <a:spcBef>
                <a:spcPts val="700"/>
              </a:spcBef>
              <a:buSzTx/>
              <a:buNone/>
              <a:defRPr sz="4400">
                <a:solidFill>
                  <a:srgbClr val="000000"/>
                </a:solidFill>
                <a:latin typeface="Times"/>
                <a:ea typeface="Times"/>
                <a:cs typeface="Times"/>
                <a:sym typeface="Times"/>
              </a:defRPr>
            </a:lvl3pPr>
            <a:lvl4pPr marL="0" indent="1371600" algn="ctr" defTabSz="914400">
              <a:spcBef>
                <a:spcPts val="700"/>
              </a:spcBef>
              <a:buSzTx/>
              <a:buNone/>
              <a:defRPr sz="4400">
                <a:solidFill>
                  <a:srgbClr val="000000"/>
                </a:solidFill>
                <a:latin typeface="Times"/>
                <a:ea typeface="Times"/>
                <a:cs typeface="Times"/>
                <a:sym typeface="Times"/>
              </a:defRPr>
            </a:lvl4pPr>
            <a:lvl5pPr marL="0" indent="1828800" algn="ctr" defTabSz="914400">
              <a:spcBef>
                <a:spcPts val="700"/>
              </a:spcBef>
              <a:buSzTx/>
              <a:buNone/>
              <a:defRPr sz="4400">
                <a:solidFill>
                  <a:srgbClr val="000000"/>
                </a:solidFill>
                <a:latin typeface="Times"/>
                <a:ea typeface="Times"/>
                <a:cs typeface="Times"/>
                <a:sym typeface="Times"/>
              </a:defRPr>
            </a:lvl5p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 name="Shape 9"/>
          <p:cNvSpPr/>
          <p:nvPr/>
        </p:nvSpPr>
        <p:spPr>
          <a:xfrm>
            <a:off x="278468" y="8915400"/>
            <a:ext cx="1244693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0" name="Shape 10"/>
          <p:cNvSpPr/>
          <p:nvPr/>
        </p:nvSpPr>
        <p:spPr>
          <a:xfrm rot="5400000">
            <a:off x="4960888" y="9198807"/>
            <a:ext cx="59221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1" name="Shape 11"/>
          <p:cNvSpPr/>
          <p:nvPr/>
        </p:nvSpPr>
        <p:spPr>
          <a:xfrm>
            <a:off x="278468" y="7188200"/>
            <a:ext cx="1244693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2" name="Shape 12"/>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endParaRPr/>
          </a:p>
        </p:txBody>
      </p:sp>
      <p:sp>
        <p:nvSpPr>
          <p:cNvPr id="13" name="Shape 13"/>
          <p:cNvSpPr>
            <a:spLocks noGrp="1"/>
          </p:cNvSpPr>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lvl="0">
              <a:defRPr sz="1800" cap="none">
                <a:solidFill>
                  <a:srgbClr val="000000"/>
                </a:solidFill>
              </a:defRPr>
            </a:pPr>
            <a:r>
              <a:rPr sz="7200" cap="all">
                <a:solidFill>
                  <a:srgbClr val="DEDEDE"/>
                </a:solidFill>
              </a:rPr>
              <a:t>Title Text</a:t>
            </a:r>
          </a:p>
        </p:txBody>
      </p:sp>
      <p:sp>
        <p:nvSpPr>
          <p:cNvPr id="14" name="Shape 14"/>
          <p:cNvSpPr>
            <a:spLocks noGrp="1"/>
          </p:cNvSpPr>
          <p:nvPr>
            <p:ph type="body" idx="1"/>
          </p:nvPr>
        </p:nvSpPr>
        <p:spPr>
          <a:xfrm>
            <a:off x="1422400" y="8115300"/>
            <a:ext cx="10845800" cy="749300"/>
          </a:xfrm>
          <a:prstGeom prst="rect">
            <a:avLst/>
          </a:prstGeom>
        </p:spPr>
        <p:txBody>
          <a:bodyPr anchor="t"/>
          <a:lstStyle>
            <a:lvl1pPr marL="0" indent="0">
              <a:lnSpc>
                <a:spcPct val="150000"/>
              </a:lnSpc>
              <a:spcBef>
                <a:spcPts val="0"/>
              </a:spcBef>
              <a:buSzTx/>
              <a:buNone/>
              <a:defRPr sz="4200" cap="all">
                <a:solidFill>
                  <a:srgbClr val="DEDEDE"/>
                </a:solidFill>
                <a:latin typeface="+mj-lt"/>
                <a:ea typeface="+mj-ea"/>
                <a:cs typeface="+mj-cs"/>
                <a:sym typeface="Helvetica Neue Bold Condensed"/>
              </a:defRPr>
            </a:lvl1pPr>
            <a:lvl2pPr marL="0" indent="228600">
              <a:spcBef>
                <a:spcPts val="0"/>
              </a:spcBef>
              <a:buSzTx/>
              <a:buNone/>
              <a:defRPr sz="4500" cap="all">
                <a:solidFill>
                  <a:srgbClr val="DDDDDE"/>
                </a:solidFill>
                <a:latin typeface="+mj-lt"/>
                <a:ea typeface="+mj-ea"/>
                <a:cs typeface="+mj-cs"/>
                <a:sym typeface="Helvetica Neue Bold Condensed"/>
              </a:defRPr>
            </a:lvl2pPr>
            <a:lvl3pPr marL="0" indent="457200">
              <a:spcBef>
                <a:spcPts val="0"/>
              </a:spcBef>
              <a:buSzTx/>
              <a:buNone/>
              <a:defRPr sz="4500" cap="all">
                <a:solidFill>
                  <a:srgbClr val="DDDDDE"/>
                </a:solidFill>
                <a:latin typeface="+mj-lt"/>
                <a:ea typeface="+mj-ea"/>
                <a:cs typeface="+mj-cs"/>
                <a:sym typeface="Helvetica Neue Bold Condensed"/>
              </a:defRPr>
            </a:lvl3pPr>
            <a:lvl4pPr marL="0" indent="685800">
              <a:spcBef>
                <a:spcPts val="0"/>
              </a:spcBef>
              <a:buSzTx/>
              <a:buNone/>
              <a:defRPr sz="4500" cap="all">
                <a:solidFill>
                  <a:srgbClr val="DDDDDE"/>
                </a:solidFill>
                <a:latin typeface="+mj-lt"/>
                <a:ea typeface="+mj-ea"/>
                <a:cs typeface="+mj-cs"/>
                <a:sym typeface="Helvetica Neue Bold Condensed"/>
              </a:defRPr>
            </a:lvl4pPr>
            <a:lvl5pPr marL="0" indent="914400">
              <a:spcBef>
                <a:spcPts val="0"/>
              </a:spcBef>
              <a:buSzTx/>
              <a:buNone/>
              <a:defRPr sz="4500" cap="all">
                <a:solidFill>
                  <a:srgbClr val="DDDDDE"/>
                </a:solidFill>
                <a:latin typeface="+mj-lt"/>
                <a:ea typeface="+mj-ea"/>
                <a:cs typeface="+mj-cs"/>
                <a:sym typeface="Helvetica Neue Bold Condensed"/>
              </a:defRPr>
            </a:lvl5pPr>
          </a:lstStyle>
          <a:p>
            <a:pPr lvl="0">
              <a:defRPr sz="1800" cap="none">
                <a:solidFill>
                  <a:srgbClr val="000000"/>
                </a:solidFill>
              </a:defRPr>
            </a:pPr>
            <a:r>
              <a:rPr sz="4200" cap="all">
                <a:solidFill>
                  <a:srgbClr val="DEDEDE"/>
                </a:solidFill>
              </a:rPr>
              <a:t>Body Level One</a:t>
            </a:r>
          </a:p>
          <a:p>
            <a:pPr lvl="1">
              <a:defRPr sz="1800" cap="none">
                <a:solidFill>
                  <a:srgbClr val="000000"/>
                </a:solidFill>
              </a:defRPr>
            </a:pPr>
            <a:r>
              <a:rPr sz="4500" cap="all">
                <a:solidFill>
                  <a:srgbClr val="DDDDDE"/>
                </a:solidFill>
              </a:rPr>
              <a:t>Body Level Two</a:t>
            </a:r>
          </a:p>
          <a:p>
            <a:pPr lvl="2">
              <a:defRPr sz="1800" cap="none">
                <a:solidFill>
                  <a:srgbClr val="000000"/>
                </a:solidFill>
              </a:defRPr>
            </a:pPr>
            <a:r>
              <a:rPr sz="4500" cap="all">
                <a:solidFill>
                  <a:srgbClr val="DDDDDE"/>
                </a:solidFill>
              </a:rPr>
              <a:t>Body Level Three</a:t>
            </a:r>
          </a:p>
          <a:p>
            <a:pPr lvl="3">
              <a:defRPr sz="1800" cap="none">
                <a:solidFill>
                  <a:srgbClr val="000000"/>
                </a:solidFill>
              </a:defRPr>
            </a:pPr>
            <a:r>
              <a:rPr sz="4500" cap="all">
                <a:solidFill>
                  <a:srgbClr val="DDDDDE"/>
                </a:solidFill>
              </a:rPr>
              <a:t>Body Level Four</a:t>
            </a:r>
          </a:p>
          <a:p>
            <a:pPr lvl="4">
              <a:defRPr sz="1800" cap="none">
                <a:solidFill>
                  <a:srgbClr val="000000"/>
                </a:solidFill>
              </a:defRPr>
            </a:pPr>
            <a:r>
              <a:rPr sz="4500" cap="all">
                <a:solidFill>
                  <a:srgbClr val="DDDDDE"/>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hoto - Horizontal 4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 name="Shape 16"/>
          <p:cNvSpPr/>
          <p:nvPr/>
        </p:nvSpPr>
        <p:spPr>
          <a:xfrm>
            <a:off x="278468" y="8915400"/>
            <a:ext cx="1244693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7" name="Shape 17"/>
          <p:cNvSpPr/>
          <p:nvPr/>
        </p:nvSpPr>
        <p:spPr>
          <a:xfrm rot="5400000">
            <a:off x="4960888" y="9198807"/>
            <a:ext cx="59221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8" name="Shape 18"/>
          <p:cNvSpPr/>
          <p:nvPr/>
        </p:nvSpPr>
        <p:spPr>
          <a:xfrm>
            <a:off x="278468" y="7188200"/>
            <a:ext cx="1244693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9" name="Shape 19"/>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endParaRPr/>
          </a:p>
        </p:txBody>
      </p:sp>
      <p:sp>
        <p:nvSpPr>
          <p:cNvPr id="20" name="Shape 20"/>
          <p:cNvSpPr>
            <a:spLocks noGrp="1"/>
          </p:cNvSpPr>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lvl="0">
              <a:defRPr sz="1800" cap="none">
                <a:solidFill>
                  <a:srgbClr val="000000"/>
                </a:solidFill>
              </a:defRPr>
            </a:pPr>
            <a:r>
              <a:rPr sz="7200" cap="all">
                <a:solidFill>
                  <a:srgbClr val="DEDEDE"/>
                </a:solidFill>
              </a:rPr>
              <a:t>Title Text</a:t>
            </a:r>
          </a:p>
        </p:txBody>
      </p:sp>
      <p:sp>
        <p:nvSpPr>
          <p:cNvPr id="21" name="Shape 21"/>
          <p:cNvSpPr>
            <a:spLocks noGrp="1"/>
          </p:cNvSpPr>
          <p:nvPr>
            <p:ph type="body" idx="1"/>
          </p:nvPr>
        </p:nvSpPr>
        <p:spPr>
          <a:xfrm>
            <a:off x="1422400" y="8115300"/>
            <a:ext cx="10845800" cy="749300"/>
          </a:xfrm>
          <a:prstGeom prst="rect">
            <a:avLst/>
          </a:prstGeom>
        </p:spPr>
        <p:txBody>
          <a:bodyPr anchor="t"/>
          <a:lstStyle>
            <a:lvl1pPr marL="0" indent="0">
              <a:lnSpc>
                <a:spcPct val="150000"/>
              </a:lnSpc>
              <a:spcBef>
                <a:spcPts val="0"/>
              </a:spcBef>
              <a:buSzTx/>
              <a:buNone/>
              <a:defRPr sz="4200" cap="all">
                <a:solidFill>
                  <a:srgbClr val="DEDEDE"/>
                </a:solidFill>
                <a:latin typeface="+mj-lt"/>
                <a:ea typeface="+mj-ea"/>
                <a:cs typeface="+mj-cs"/>
                <a:sym typeface="Helvetica Neue Bold Condensed"/>
              </a:defRPr>
            </a:lvl1pPr>
            <a:lvl2pPr marL="0" indent="228600">
              <a:spcBef>
                <a:spcPts val="0"/>
              </a:spcBef>
              <a:buSzTx/>
              <a:buNone/>
              <a:defRPr sz="4500" cap="all">
                <a:solidFill>
                  <a:srgbClr val="DDDDDE"/>
                </a:solidFill>
                <a:latin typeface="+mj-lt"/>
                <a:ea typeface="+mj-ea"/>
                <a:cs typeface="+mj-cs"/>
                <a:sym typeface="Helvetica Neue Bold Condensed"/>
              </a:defRPr>
            </a:lvl2pPr>
            <a:lvl3pPr marL="0" indent="457200">
              <a:spcBef>
                <a:spcPts val="0"/>
              </a:spcBef>
              <a:buSzTx/>
              <a:buNone/>
              <a:defRPr sz="4500" cap="all">
                <a:solidFill>
                  <a:srgbClr val="DDDDDE"/>
                </a:solidFill>
                <a:latin typeface="+mj-lt"/>
                <a:ea typeface="+mj-ea"/>
                <a:cs typeface="+mj-cs"/>
                <a:sym typeface="Helvetica Neue Bold Condensed"/>
              </a:defRPr>
            </a:lvl3pPr>
            <a:lvl4pPr marL="0" indent="685800">
              <a:spcBef>
                <a:spcPts val="0"/>
              </a:spcBef>
              <a:buSzTx/>
              <a:buNone/>
              <a:defRPr sz="4500" cap="all">
                <a:solidFill>
                  <a:srgbClr val="DDDDDE"/>
                </a:solidFill>
                <a:latin typeface="+mj-lt"/>
                <a:ea typeface="+mj-ea"/>
                <a:cs typeface="+mj-cs"/>
                <a:sym typeface="Helvetica Neue Bold Condensed"/>
              </a:defRPr>
            </a:lvl4pPr>
            <a:lvl5pPr marL="0" indent="914400">
              <a:spcBef>
                <a:spcPts val="0"/>
              </a:spcBef>
              <a:buSzTx/>
              <a:buNone/>
              <a:defRPr sz="4500" cap="all">
                <a:solidFill>
                  <a:srgbClr val="DDDDDE"/>
                </a:solidFill>
                <a:latin typeface="+mj-lt"/>
                <a:ea typeface="+mj-ea"/>
                <a:cs typeface="+mj-cs"/>
                <a:sym typeface="Helvetica Neue Bold Condensed"/>
              </a:defRPr>
            </a:lvl5pPr>
          </a:lstStyle>
          <a:p>
            <a:pPr lvl="0">
              <a:defRPr sz="1800" cap="none">
                <a:solidFill>
                  <a:srgbClr val="000000"/>
                </a:solidFill>
              </a:defRPr>
            </a:pPr>
            <a:r>
              <a:rPr sz="4200" cap="all">
                <a:solidFill>
                  <a:srgbClr val="DEDEDE"/>
                </a:solidFill>
              </a:rPr>
              <a:t>Body Level One</a:t>
            </a:r>
          </a:p>
          <a:p>
            <a:pPr lvl="1">
              <a:defRPr sz="1800" cap="none">
                <a:solidFill>
                  <a:srgbClr val="000000"/>
                </a:solidFill>
              </a:defRPr>
            </a:pPr>
            <a:r>
              <a:rPr sz="4500" cap="all">
                <a:solidFill>
                  <a:srgbClr val="DDDDDE"/>
                </a:solidFill>
              </a:rPr>
              <a:t>Body Level Two</a:t>
            </a:r>
          </a:p>
          <a:p>
            <a:pPr lvl="2">
              <a:defRPr sz="1800" cap="none">
                <a:solidFill>
                  <a:srgbClr val="000000"/>
                </a:solidFill>
              </a:defRPr>
            </a:pPr>
            <a:r>
              <a:rPr sz="4500" cap="all">
                <a:solidFill>
                  <a:srgbClr val="DDDDDE"/>
                </a:solidFill>
              </a:rPr>
              <a:t>Body Level Three</a:t>
            </a:r>
          </a:p>
          <a:p>
            <a:pPr lvl="3">
              <a:defRPr sz="1800" cap="none">
                <a:solidFill>
                  <a:srgbClr val="000000"/>
                </a:solidFill>
              </a:defRPr>
            </a:pPr>
            <a:r>
              <a:rPr sz="4500" cap="all">
                <a:solidFill>
                  <a:srgbClr val="DDDDDE"/>
                </a:solidFill>
              </a:rPr>
              <a:t>Body Level Four</a:t>
            </a:r>
          </a:p>
          <a:p>
            <a:pPr lvl="4">
              <a:defRPr sz="1800" cap="none">
                <a:solidFill>
                  <a:srgbClr val="000000"/>
                </a:solidFill>
              </a:defRPr>
            </a:pPr>
            <a:r>
              <a:rPr sz="4500" cap="all">
                <a:solidFill>
                  <a:srgbClr val="DDDDDE"/>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 name="Shape 23"/>
          <p:cNvSpPr>
            <a:spLocks noGrp="1"/>
          </p:cNvSpPr>
          <p:nvPr>
            <p:ph type="title"/>
          </p:nvPr>
        </p:nvSpPr>
        <p:spPr>
          <a:xfrm>
            <a:off x="1231900" y="3568700"/>
            <a:ext cx="10541000" cy="2628900"/>
          </a:xfrm>
          <a:prstGeom prst="rect">
            <a:avLst/>
          </a:prstGeom>
        </p:spPr>
        <p:txBody>
          <a:bodyPr/>
          <a:lstStyle>
            <a:lvl1pPr>
              <a:defRPr cap="all">
                <a:solidFill>
                  <a:srgbClr val="DEDEDE"/>
                </a:solidFill>
                <a:latin typeface="+mj-lt"/>
                <a:ea typeface="+mj-ea"/>
                <a:cs typeface="+mj-cs"/>
                <a:sym typeface="Helvetica Neue Bold Condensed"/>
              </a:defRPr>
            </a:lvl1pPr>
          </a:lstStyle>
          <a:p>
            <a:pPr lvl="0">
              <a:defRPr sz="1800" cap="none">
                <a:solidFill>
                  <a:srgbClr val="000000"/>
                </a:solidFill>
              </a:defRPr>
            </a:pPr>
            <a:r>
              <a:rPr sz="7200" cap="all">
                <a:solidFill>
                  <a:srgbClr val="DEDEDE"/>
                </a:solidFill>
              </a:rP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 name="Shape 25"/>
          <p:cNvSpPr>
            <a:spLocks noGrp="1"/>
          </p:cNvSpPr>
          <p:nvPr>
            <p:ph type="title"/>
          </p:nvPr>
        </p:nvSpPr>
        <p:spPr>
          <a:xfrm>
            <a:off x="1041400" y="1295400"/>
            <a:ext cx="5334000" cy="3924300"/>
          </a:xfrm>
          <a:prstGeom prst="rect">
            <a:avLst/>
          </a:prstGeom>
        </p:spPr>
        <p:txBody>
          <a:bodyPr anchor="b"/>
          <a:lstStyle>
            <a:lvl1pPr>
              <a:defRPr sz="6500" cap="all">
                <a:solidFill>
                  <a:srgbClr val="DEDEDE"/>
                </a:solidFill>
                <a:latin typeface="+mj-lt"/>
                <a:ea typeface="+mj-ea"/>
                <a:cs typeface="+mj-cs"/>
                <a:sym typeface="Helvetica Neue Bold Condensed"/>
              </a:defRPr>
            </a:lvl1pPr>
          </a:lstStyle>
          <a:p>
            <a:pPr lvl="0">
              <a:defRPr sz="1800" cap="none">
                <a:solidFill>
                  <a:srgbClr val="000000"/>
                </a:solidFill>
              </a:defRPr>
            </a:pPr>
            <a:r>
              <a:rPr sz="6500" cap="all">
                <a:solidFill>
                  <a:srgbClr val="DEDEDE"/>
                </a:solidFill>
              </a:rPr>
              <a:t>Title Text</a:t>
            </a:r>
          </a:p>
        </p:txBody>
      </p:sp>
      <p:sp>
        <p:nvSpPr>
          <p:cNvPr id="26" name="Shape 26"/>
          <p:cNvSpPr>
            <a:spLocks noGrp="1"/>
          </p:cNvSpPr>
          <p:nvPr>
            <p:ph type="body" idx="1"/>
          </p:nvPr>
        </p:nvSpPr>
        <p:spPr>
          <a:xfrm>
            <a:off x="1041400" y="5207000"/>
            <a:ext cx="5334000" cy="32258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lvl="0">
              <a:defRPr sz="1800" cap="none">
                <a:solidFill>
                  <a:srgbClr val="000000"/>
                </a:solidFill>
              </a:defRPr>
            </a:pPr>
            <a:r>
              <a:rPr sz="3600" cap="all">
                <a:solidFill>
                  <a:srgbClr val="558AAB"/>
                </a:solidFill>
              </a:rPr>
              <a:t>Body Level One</a:t>
            </a:r>
          </a:p>
          <a:p>
            <a:pPr lvl="1">
              <a:defRPr sz="1800" cap="none">
                <a:solidFill>
                  <a:srgbClr val="000000"/>
                </a:solidFill>
              </a:defRPr>
            </a:pPr>
            <a:r>
              <a:rPr sz="3600" cap="all">
                <a:solidFill>
                  <a:srgbClr val="558AAB"/>
                </a:solidFill>
              </a:rPr>
              <a:t>Body Level Two</a:t>
            </a:r>
          </a:p>
          <a:p>
            <a:pPr lvl="2">
              <a:defRPr sz="1800" cap="none">
                <a:solidFill>
                  <a:srgbClr val="000000"/>
                </a:solidFill>
              </a:defRPr>
            </a:pPr>
            <a:r>
              <a:rPr sz="3600" cap="all">
                <a:solidFill>
                  <a:srgbClr val="558AAB"/>
                </a:solidFill>
              </a:rPr>
              <a:t>Body Level Three</a:t>
            </a:r>
          </a:p>
          <a:p>
            <a:pPr lvl="3">
              <a:defRPr sz="1800" cap="none">
                <a:solidFill>
                  <a:srgbClr val="000000"/>
                </a:solidFill>
              </a:defRPr>
            </a:pPr>
            <a:r>
              <a:rPr sz="3600" cap="all">
                <a:solidFill>
                  <a:srgbClr val="558AAB"/>
                </a:solidFill>
              </a:rPr>
              <a:t>Body Level Four</a:t>
            </a:r>
          </a:p>
          <a:p>
            <a:pPr lvl="4">
              <a:defRPr sz="1800" cap="none">
                <a:solidFill>
                  <a:srgbClr val="000000"/>
                </a:solidFill>
              </a:defRPr>
            </a:pPr>
            <a:r>
              <a:rPr sz="3600" cap="all">
                <a:solidFill>
                  <a:srgbClr val="558AAB"/>
                </a:solidFill>
              </a:rP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a:solidFill>
                  <a:srgbClr val="000000"/>
                </a:solidFill>
              </a:defRPr>
            </a:pPr>
            <a:r>
              <a:rPr sz="7200">
                <a:solidFill>
                  <a:srgbClr val="558AAB"/>
                </a:solidFill>
              </a:rP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pPr lvl="0">
              <a:defRPr sz="1800">
                <a:solidFill>
                  <a:srgbClr val="000000"/>
                </a:solidFill>
              </a:defRPr>
            </a:pPr>
            <a:r>
              <a:rPr sz="7200">
                <a:solidFill>
                  <a:srgbClr val="558AAB"/>
                </a:solidFill>
              </a:rPr>
              <a:t>Title Text</a:t>
            </a:r>
          </a:p>
        </p:txBody>
      </p:sp>
      <p:sp>
        <p:nvSpPr>
          <p:cNvPr id="31" name="Shape 31"/>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737373"/>
                </a:solidFill>
              </a:rPr>
              <a:t>Body Level One</a:t>
            </a:r>
          </a:p>
          <a:p>
            <a:pPr lvl="1">
              <a:defRPr sz="1800">
                <a:solidFill>
                  <a:srgbClr val="000000"/>
                </a:solidFill>
              </a:defRPr>
            </a:pPr>
            <a:r>
              <a:rPr sz="3600">
                <a:solidFill>
                  <a:srgbClr val="737373"/>
                </a:solidFill>
              </a:rPr>
              <a:t>Body Level Two</a:t>
            </a:r>
          </a:p>
          <a:p>
            <a:pPr lvl="2">
              <a:defRPr sz="1800">
                <a:solidFill>
                  <a:srgbClr val="000000"/>
                </a:solidFill>
              </a:defRPr>
            </a:pPr>
            <a:r>
              <a:rPr sz="3600">
                <a:solidFill>
                  <a:srgbClr val="737373"/>
                </a:solidFill>
              </a:rPr>
              <a:t>Body Level Three</a:t>
            </a:r>
          </a:p>
          <a:p>
            <a:pPr lvl="3">
              <a:defRPr sz="1800">
                <a:solidFill>
                  <a:srgbClr val="000000"/>
                </a:solidFill>
              </a:defRPr>
            </a:pPr>
            <a:r>
              <a:rPr sz="3600">
                <a:solidFill>
                  <a:srgbClr val="737373"/>
                </a:solidFill>
              </a:rPr>
              <a:t>Body Level Four</a:t>
            </a:r>
          </a:p>
          <a:p>
            <a:pPr lvl="4">
              <a:defRPr sz="1800">
                <a:solidFill>
                  <a:srgbClr val="000000"/>
                </a:solidFill>
              </a:defRPr>
            </a:pPr>
            <a:r>
              <a:rPr sz="3600">
                <a:solidFill>
                  <a:srgbClr val="737373"/>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pPr lvl="0">
              <a:defRPr sz="1800">
                <a:solidFill>
                  <a:srgbClr val="000000"/>
                </a:solidFill>
              </a:defRPr>
            </a:pPr>
            <a:r>
              <a:rPr sz="7200">
                <a:solidFill>
                  <a:srgbClr val="558AAB"/>
                </a:solidFill>
              </a:rPr>
              <a:t>Title Text</a:t>
            </a:r>
          </a:p>
        </p:txBody>
      </p:sp>
      <p:sp>
        <p:nvSpPr>
          <p:cNvPr id="34" name="Shape 34"/>
          <p:cNvSpPr>
            <a:spLocks noGrp="1"/>
          </p:cNvSpPr>
          <p:nvPr>
            <p:ph type="body" idx="1"/>
          </p:nvPr>
        </p:nvSpPr>
        <p:spPr>
          <a:xfrm>
            <a:off x="1041400" y="2768600"/>
            <a:ext cx="5334000" cy="5715000"/>
          </a:xfrm>
          <a:prstGeom prst="rect">
            <a:avLst/>
          </a:prstGeom>
        </p:spPr>
        <p:txBody>
          <a:bodyPr/>
          <a:lstStyle>
            <a:lvl1pPr marL="381000" indent="-381000">
              <a:spcBef>
                <a:spcPts val="2800"/>
              </a:spcBef>
              <a:buBlip>
                <a:blip r:embed="rId2"/>
              </a:buBlip>
              <a:defRPr sz="3000"/>
            </a:lvl1pPr>
            <a:lvl2pPr marL="762000" indent="-381000">
              <a:spcBef>
                <a:spcPts val="2800"/>
              </a:spcBef>
              <a:buBlip>
                <a:blip r:embed="rId2"/>
              </a:buBlip>
              <a:defRPr sz="3000"/>
            </a:lvl2pPr>
            <a:lvl3pPr marL="1143000" indent="-381000">
              <a:spcBef>
                <a:spcPts val="2800"/>
              </a:spcBef>
              <a:buBlip>
                <a:blip r:embed="rId2"/>
              </a:buBlip>
              <a:defRPr sz="3000"/>
            </a:lvl3pPr>
            <a:lvl4pPr marL="1524000" indent="-381000">
              <a:spcBef>
                <a:spcPts val="2800"/>
              </a:spcBef>
              <a:buBlip>
                <a:blip r:embed="rId2"/>
              </a:buBlip>
              <a:defRPr sz="3000"/>
            </a:lvl4pPr>
            <a:lvl5pPr marL="1905000" indent="-381000">
              <a:spcBef>
                <a:spcPts val="2800"/>
              </a:spcBef>
              <a:buBlip>
                <a:blip r:embed="rId2"/>
              </a:buBlip>
              <a:defRPr sz="3000"/>
            </a:lvl5pPr>
          </a:lstStyle>
          <a:p>
            <a:pPr lvl="0">
              <a:defRPr sz="1800">
                <a:solidFill>
                  <a:srgbClr val="000000"/>
                </a:solidFill>
              </a:defRPr>
            </a:pPr>
            <a:r>
              <a:rPr sz="3000">
                <a:solidFill>
                  <a:srgbClr val="737373"/>
                </a:solidFill>
              </a:rPr>
              <a:t>Body Level One</a:t>
            </a:r>
          </a:p>
          <a:p>
            <a:pPr lvl="1">
              <a:defRPr sz="1800">
                <a:solidFill>
                  <a:srgbClr val="000000"/>
                </a:solidFill>
              </a:defRPr>
            </a:pPr>
            <a:r>
              <a:rPr sz="3000">
                <a:solidFill>
                  <a:srgbClr val="737373"/>
                </a:solidFill>
              </a:rPr>
              <a:t>Body Level Two</a:t>
            </a:r>
          </a:p>
          <a:p>
            <a:pPr lvl="2">
              <a:defRPr sz="1800">
                <a:solidFill>
                  <a:srgbClr val="000000"/>
                </a:solidFill>
              </a:defRPr>
            </a:pPr>
            <a:r>
              <a:rPr sz="3000">
                <a:solidFill>
                  <a:srgbClr val="737373"/>
                </a:solidFill>
              </a:rPr>
              <a:t>Body Level Three</a:t>
            </a:r>
          </a:p>
          <a:p>
            <a:pPr lvl="3">
              <a:defRPr sz="1800">
                <a:solidFill>
                  <a:srgbClr val="000000"/>
                </a:solidFill>
              </a:defRPr>
            </a:pPr>
            <a:r>
              <a:rPr sz="3000">
                <a:solidFill>
                  <a:srgbClr val="737373"/>
                </a:solidFill>
              </a:rPr>
              <a:t>Body Level Four</a:t>
            </a:r>
          </a:p>
          <a:p>
            <a:pPr lvl="4">
              <a:defRPr sz="1800">
                <a:solidFill>
                  <a:srgbClr val="000000"/>
                </a:solidFill>
              </a:defRPr>
            </a:pPr>
            <a:r>
              <a:rPr sz="3000">
                <a:solidFill>
                  <a:srgbClr val="737373"/>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6" name="Shape 36"/>
          <p:cNvSpPr>
            <a:spLocks noGrp="1"/>
          </p:cNvSpPr>
          <p:nvPr>
            <p:ph type="body" idx="1"/>
          </p:nvPr>
        </p:nvSpPr>
        <p:spPr>
          <a:xfrm>
            <a:off x="1041400" y="1473200"/>
            <a:ext cx="10922000" cy="68072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737373"/>
                </a:solidFill>
              </a:rPr>
              <a:t>Body Level One</a:t>
            </a:r>
          </a:p>
          <a:p>
            <a:pPr lvl="1">
              <a:defRPr sz="1800">
                <a:solidFill>
                  <a:srgbClr val="000000"/>
                </a:solidFill>
              </a:defRPr>
            </a:pPr>
            <a:r>
              <a:rPr sz="3600">
                <a:solidFill>
                  <a:srgbClr val="737373"/>
                </a:solidFill>
              </a:rPr>
              <a:t>Body Level Two</a:t>
            </a:r>
          </a:p>
          <a:p>
            <a:pPr lvl="2">
              <a:defRPr sz="1800">
                <a:solidFill>
                  <a:srgbClr val="000000"/>
                </a:solidFill>
              </a:defRPr>
            </a:pPr>
            <a:r>
              <a:rPr sz="3600">
                <a:solidFill>
                  <a:srgbClr val="737373"/>
                </a:solidFill>
              </a:rPr>
              <a:t>Body Level Three</a:t>
            </a:r>
          </a:p>
          <a:p>
            <a:pPr lvl="3">
              <a:defRPr sz="1800">
                <a:solidFill>
                  <a:srgbClr val="000000"/>
                </a:solidFill>
              </a:defRPr>
            </a:pPr>
            <a:r>
              <a:rPr sz="3600">
                <a:solidFill>
                  <a:srgbClr val="737373"/>
                </a:solidFill>
              </a:rPr>
              <a:t>Body Level Four</a:t>
            </a:r>
          </a:p>
          <a:p>
            <a:pPr lvl="4">
              <a:defRPr sz="1800">
                <a:solidFill>
                  <a:srgbClr val="000000"/>
                </a:solidFill>
              </a:defRPr>
            </a:pPr>
            <a:r>
              <a:rPr sz="3600">
                <a:solidFill>
                  <a:srgbClr val="737373"/>
                </a:solidFill>
              </a:rP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endParaRPr/>
          </a:p>
        </p:txBody>
      </p:sp>
      <p:sp>
        <p:nvSpPr>
          <p:cNvPr id="3" name="Shape 3"/>
          <p:cNvSpPr>
            <a:spLocks noGrp="1"/>
          </p:cNvSpPr>
          <p:nvPr>
            <p:ph type="title"/>
          </p:nvPr>
        </p:nvSpPr>
        <p:spPr>
          <a:xfrm>
            <a:off x="1041400" y="266700"/>
            <a:ext cx="10922000" cy="2438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7200">
                <a:solidFill>
                  <a:srgbClr val="558AAB"/>
                </a:solidFill>
              </a:rPr>
              <a:t>Title Text</a:t>
            </a:r>
          </a:p>
        </p:txBody>
      </p:sp>
      <p:sp>
        <p:nvSpPr>
          <p:cNvPr id="4" name="Shape 4"/>
          <p:cNvSpPr>
            <a:spLocks noGrp="1"/>
          </p:cNvSpPr>
          <p:nvPr>
            <p:ph type="body" idx="1"/>
          </p:nvPr>
        </p:nvSpPr>
        <p:spPr>
          <a:xfrm>
            <a:off x="1041400" y="2768600"/>
            <a:ext cx="10922000" cy="5715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buBlip>
                <a:blip r:embed="rId19"/>
              </a:buBlip>
            </a:lvl1pPr>
            <a:lvl2pPr>
              <a:buBlip>
                <a:blip r:embed="rId19"/>
              </a:buBlip>
            </a:lvl2pPr>
            <a:lvl3pPr>
              <a:buBlip>
                <a:blip r:embed="rId19"/>
              </a:buBlip>
            </a:lvl3pPr>
            <a:lvl4pPr>
              <a:buBlip>
                <a:blip r:embed="rId19"/>
              </a:buBlip>
            </a:lvl4pPr>
            <a:lvl5pPr>
              <a:buBlip>
                <a:blip r:embed="rId19"/>
              </a:buBlip>
            </a:lvl5pPr>
          </a:lstStyle>
          <a:p>
            <a:pPr lvl="0">
              <a:defRPr sz="1800">
                <a:solidFill>
                  <a:srgbClr val="000000"/>
                </a:solidFill>
              </a:defRPr>
            </a:pPr>
            <a:r>
              <a:rPr sz="3600">
                <a:solidFill>
                  <a:srgbClr val="737373"/>
                </a:solidFill>
              </a:rPr>
              <a:t>Body Level One</a:t>
            </a:r>
          </a:p>
          <a:p>
            <a:pPr lvl="1">
              <a:defRPr sz="1800">
                <a:solidFill>
                  <a:srgbClr val="000000"/>
                </a:solidFill>
              </a:defRPr>
            </a:pPr>
            <a:r>
              <a:rPr sz="3600">
                <a:solidFill>
                  <a:srgbClr val="737373"/>
                </a:solidFill>
              </a:rPr>
              <a:t>Body Level Two</a:t>
            </a:r>
          </a:p>
          <a:p>
            <a:pPr lvl="2">
              <a:defRPr sz="1800">
                <a:solidFill>
                  <a:srgbClr val="000000"/>
                </a:solidFill>
              </a:defRPr>
            </a:pPr>
            <a:r>
              <a:rPr sz="3600">
                <a:solidFill>
                  <a:srgbClr val="737373"/>
                </a:solidFill>
              </a:rPr>
              <a:t>Body Level Three</a:t>
            </a:r>
          </a:p>
          <a:p>
            <a:pPr lvl="3">
              <a:defRPr sz="1800">
                <a:solidFill>
                  <a:srgbClr val="000000"/>
                </a:solidFill>
              </a:defRPr>
            </a:pPr>
            <a:r>
              <a:rPr sz="3600">
                <a:solidFill>
                  <a:srgbClr val="737373"/>
                </a:solidFill>
              </a:rPr>
              <a:t>Body Level Four</a:t>
            </a:r>
          </a:p>
          <a:p>
            <a:pPr lvl="4">
              <a:defRPr sz="1800">
                <a:solidFill>
                  <a:srgbClr val="000000"/>
                </a:solidFill>
              </a:defRPr>
            </a:pPr>
            <a:r>
              <a:rPr sz="3600">
                <a:solidFill>
                  <a:srgbClr val="737373"/>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defTabSz="584200">
        <a:lnSpc>
          <a:spcPct val="90000"/>
        </a:lnSpc>
        <a:defRPr sz="7200">
          <a:solidFill>
            <a:srgbClr val="558AAB"/>
          </a:solidFill>
          <a:latin typeface="+mn-lt"/>
          <a:ea typeface="+mn-ea"/>
          <a:cs typeface="+mn-cs"/>
          <a:sym typeface="Helvetica Neue Light"/>
        </a:defRPr>
      </a:lvl1pPr>
      <a:lvl2pPr indent="228600" defTabSz="584200">
        <a:lnSpc>
          <a:spcPct val="90000"/>
        </a:lnSpc>
        <a:defRPr sz="7200">
          <a:solidFill>
            <a:srgbClr val="558AAB"/>
          </a:solidFill>
          <a:latin typeface="+mn-lt"/>
          <a:ea typeface="+mn-ea"/>
          <a:cs typeface="+mn-cs"/>
          <a:sym typeface="Helvetica Neue Light"/>
        </a:defRPr>
      </a:lvl2pPr>
      <a:lvl3pPr indent="457200" defTabSz="584200">
        <a:lnSpc>
          <a:spcPct val="90000"/>
        </a:lnSpc>
        <a:defRPr sz="7200">
          <a:solidFill>
            <a:srgbClr val="558AAB"/>
          </a:solidFill>
          <a:latin typeface="+mn-lt"/>
          <a:ea typeface="+mn-ea"/>
          <a:cs typeface="+mn-cs"/>
          <a:sym typeface="Helvetica Neue Light"/>
        </a:defRPr>
      </a:lvl3pPr>
      <a:lvl4pPr indent="685800" defTabSz="584200">
        <a:lnSpc>
          <a:spcPct val="90000"/>
        </a:lnSpc>
        <a:defRPr sz="7200">
          <a:solidFill>
            <a:srgbClr val="558AAB"/>
          </a:solidFill>
          <a:latin typeface="+mn-lt"/>
          <a:ea typeface="+mn-ea"/>
          <a:cs typeface="+mn-cs"/>
          <a:sym typeface="Helvetica Neue Light"/>
        </a:defRPr>
      </a:lvl4pPr>
      <a:lvl5pPr indent="914400" defTabSz="584200">
        <a:lnSpc>
          <a:spcPct val="90000"/>
        </a:lnSpc>
        <a:defRPr sz="7200">
          <a:solidFill>
            <a:srgbClr val="558AAB"/>
          </a:solidFill>
          <a:latin typeface="+mn-lt"/>
          <a:ea typeface="+mn-ea"/>
          <a:cs typeface="+mn-cs"/>
          <a:sym typeface="Helvetica Neue Light"/>
        </a:defRPr>
      </a:lvl5pPr>
      <a:lvl6pPr indent="1143000" defTabSz="584200">
        <a:lnSpc>
          <a:spcPct val="90000"/>
        </a:lnSpc>
        <a:defRPr sz="7200">
          <a:solidFill>
            <a:srgbClr val="558AAB"/>
          </a:solidFill>
          <a:latin typeface="+mn-lt"/>
          <a:ea typeface="+mn-ea"/>
          <a:cs typeface="+mn-cs"/>
          <a:sym typeface="Helvetica Neue Light"/>
        </a:defRPr>
      </a:lvl6pPr>
      <a:lvl7pPr indent="1371600" defTabSz="584200">
        <a:lnSpc>
          <a:spcPct val="90000"/>
        </a:lnSpc>
        <a:defRPr sz="7200">
          <a:solidFill>
            <a:srgbClr val="558AAB"/>
          </a:solidFill>
          <a:latin typeface="+mn-lt"/>
          <a:ea typeface="+mn-ea"/>
          <a:cs typeface="+mn-cs"/>
          <a:sym typeface="Helvetica Neue Light"/>
        </a:defRPr>
      </a:lvl7pPr>
      <a:lvl8pPr indent="1600200" defTabSz="584200">
        <a:lnSpc>
          <a:spcPct val="90000"/>
        </a:lnSpc>
        <a:defRPr sz="7200">
          <a:solidFill>
            <a:srgbClr val="558AAB"/>
          </a:solidFill>
          <a:latin typeface="+mn-lt"/>
          <a:ea typeface="+mn-ea"/>
          <a:cs typeface="+mn-cs"/>
          <a:sym typeface="Helvetica Neue Light"/>
        </a:defRPr>
      </a:lvl8pPr>
      <a:lvl9pPr indent="1828800" defTabSz="584200">
        <a:lnSpc>
          <a:spcPct val="90000"/>
        </a:lnSpc>
        <a:defRPr sz="7200">
          <a:solidFill>
            <a:srgbClr val="558AAB"/>
          </a:solidFill>
          <a:latin typeface="+mn-lt"/>
          <a:ea typeface="+mn-ea"/>
          <a:cs typeface="+mn-cs"/>
          <a:sym typeface="Helvetica Neue Light"/>
        </a:defRPr>
      </a:lvl9pPr>
    </p:titleStyle>
    <p:bodyStyle>
      <a:lvl1pPr marL="444500" indent="-444500" defTabSz="584200">
        <a:spcBef>
          <a:spcPts val="3200"/>
        </a:spcBef>
        <a:buSzPct val="40000"/>
        <a:buBlip>
          <a:blip r:embed="rId19"/>
        </a:buBlip>
        <a:defRPr sz="3600">
          <a:solidFill>
            <a:srgbClr val="737373"/>
          </a:solidFill>
          <a:latin typeface="Helvetica Neue"/>
          <a:ea typeface="Helvetica Neue"/>
          <a:cs typeface="Helvetica Neue"/>
          <a:sym typeface="Helvetica Neue"/>
        </a:defRPr>
      </a:lvl1pPr>
      <a:lvl2pPr marL="889000" indent="-444500" defTabSz="584200">
        <a:spcBef>
          <a:spcPts val="3200"/>
        </a:spcBef>
        <a:buSzPct val="40000"/>
        <a:buBlip>
          <a:blip r:embed="rId19"/>
        </a:buBlip>
        <a:defRPr sz="3600">
          <a:solidFill>
            <a:srgbClr val="737373"/>
          </a:solidFill>
          <a:latin typeface="Helvetica Neue"/>
          <a:ea typeface="Helvetica Neue"/>
          <a:cs typeface="Helvetica Neue"/>
          <a:sym typeface="Helvetica Neue"/>
        </a:defRPr>
      </a:lvl2pPr>
      <a:lvl3pPr marL="1333500" indent="-444500" defTabSz="584200">
        <a:spcBef>
          <a:spcPts val="3200"/>
        </a:spcBef>
        <a:buSzPct val="40000"/>
        <a:buBlip>
          <a:blip r:embed="rId19"/>
        </a:buBlip>
        <a:defRPr sz="3600">
          <a:solidFill>
            <a:srgbClr val="737373"/>
          </a:solidFill>
          <a:latin typeface="Helvetica Neue"/>
          <a:ea typeface="Helvetica Neue"/>
          <a:cs typeface="Helvetica Neue"/>
          <a:sym typeface="Helvetica Neue"/>
        </a:defRPr>
      </a:lvl3pPr>
      <a:lvl4pPr marL="1778000" indent="-444500" defTabSz="584200">
        <a:spcBef>
          <a:spcPts val="3200"/>
        </a:spcBef>
        <a:buSzPct val="40000"/>
        <a:buBlip>
          <a:blip r:embed="rId19"/>
        </a:buBlip>
        <a:defRPr sz="3600">
          <a:solidFill>
            <a:srgbClr val="737373"/>
          </a:solidFill>
          <a:latin typeface="Helvetica Neue"/>
          <a:ea typeface="Helvetica Neue"/>
          <a:cs typeface="Helvetica Neue"/>
          <a:sym typeface="Helvetica Neue"/>
        </a:defRPr>
      </a:lvl4pPr>
      <a:lvl5pPr marL="2222500" indent="-444500" defTabSz="584200">
        <a:spcBef>
          <a:spcPts val="3200"/>
        </a:spcBef>
        <a:buSzPct val="40000"/>
        <a:buBlip>
          <a:blip r:embed="rId19"/>
        </a:buBlip>
        <a:defRPr sz="3600">
          <a:solidFill>
            <a:srgbClr val="737373"/>
          </a:solidFill>
          <a:latin typeface="Helvetica Neue"/>
          <a:ea typeface="Helvetica Neue"/>
          <a:cs typeface="Helvetica Neue"/>
          <a:sym typeface="Helvetica Neue"/>
        </a:defRPr>
      </a:lvl5pPr>
      <a:lvl6pPr marL="2667000" indent="-444500" defTabSz="584200">
        <a:spcBef>
          <a:spcPts val="3200"/>
        </a:spcBef>
        <a:buSzPct val="40000"/>
        <a:buBlip>
          <a:blip r:embed="rId19"/>
        </a:buBlip>
        <a:defRPr sz="3600">
          <a:solidFill>
            <a:srgbClr val="737373"/>
          </a:solidFill>
          <a:latin typeface="Helvetica Neue"/>
          <a:ea typeface="Helvetica Neue"/>
          <a:cs typeface="Helvetica Neue"/>
          <a:sym typeface="Helvetica Neue"/>
        </a:defRPr>
      </a:lvl6pPr>
      <a:lvl7pPr marL="3111500" indent="-444500" defTabSz="584200">
        <a:spcBef>
          <a:spcPts val="3200"/>
        </a:spcBef>
        <a:buSzPct val="40000"/>
        <a:buBlip>
          <a:blip r:embed="rId19"/>
        </a:buBlip>
        <a:defRPr sz="3600">
          <a:solidFill>
            <a:srgbClr val="737373"/>
          </a:solidFill>
          <a:latin typeface="Helvetica Neue"/>
          <a:ea typeface="Helvetica Neue"/>
          <a:cs typeface="Helvetica Neue"/>
          <a:sym typeface="Helvetica Neue"/>
        </a:defRPr>
      </a:lvl7pPr>
      <a:lvl8pPr marL="3556000" indent="-444500" defTabSz="584200">
        <a:spcBef>
          <a:spcPts val="3200"/>
        </a:spcBef>
        <a:buSzPct val="40000"/>
        <a:buBlip>
          <a:blip r:embed="rId19"/>
        </a:buBlip>
        <a:defRPr sz="3600">
          <a:solidFill>
            <a:srgbClr val="737373"/>
          </a:solidFill>
          <a:latin typeface="Helvetica Neue"/>
          <a:ea typeface="Helvetica Neue"/>
          <a:cs typeface="Helvetica Neue"/>
          <a:sym typeface="Helvetica Neue"/>
        </a:defRPr>
      </a:lvl8pPr>
      <a:lvl9pPr marL="4000500" indent="-444500" defTabSz="584200">
        <a:spcBef>
          <a:spcPts val="3200"/>
        </a:spcBef>
        <a:buSzPct val="40000"/>
        <a:buBlip>
          <a:blip r:embed="rId19"/>
        </a:buBlip>
        <a:defRPr sz="3600">
          <a:solidFill>
            <a:srgbClr val="737373"/>
          </a:solidFill>
          <a:latin typeface="Helvetica Neue"/>
          <a:ea typeface="Helvetica Neue"/>
          <a:cs typeface="Helvetica Neue"/>
          <a:sym typeface="Helvetica Neue"/>
        </a:defRPr>
      </a:lvl9pPr>
    </p:bodyStyle>
    <p:otherStyle>
      <a:lvl1pPr algn="ctr" defTabSz="584200">
        <a:defRPr sz="1400">
          <a:solidFill>
            <a:schemeClr val="tx1"/>
          </a:solidFill>
          <a:latin typeface="+mn-lt"/>
          <a:ea typeface="+mn-ea"/>
          <a:cs typeface="+mn-cs"/>
          <a:sym typeface="Helvetica Neue"/>
        </a:defRPr>
      </a:lvl1pPr>
      <a:lvl2pPr indent="228600" algn="ctr" defTabSz="584200">
        <a:defRPr sz="1400">
          <a:solidFill>
            <a:schemeClr val="tx1"/>
          </a:solidFill>
          <a:latin typeface="+mn-lt"/>
          <a:ea typeface="+mn-ea"/>
          <a:cs typeface="+mn-cs"/>
          <a:sym typeface="Helvetica Neue"/>
        </a:defRPr>
      </a:lvl2pPr>
      <a:lvl3pPr indent="457200" algn="ctr" defTabSz="584200">
        <a:defRPr sz="1400">
          <a:solidFill>
            <a:schemeClr val="tx1"/>
          </a:solidFill>
          <a:latin typeface="+mn-lt"/>
          <a:ea typeface="+mn-ea"/>
          <a:cs typeface="+mn-cs"/>
          <a:sym typeface="Helvetica Neue"/>
        </a:defRPr>
      </a:lvl3pPr>
      <a:lvl4pPr indent="685800" algn="ctr" defTabSz="584200">
        <a:defRPr sz="1400">
          <a:solidFill>
            <a:schemeClr val="tx1"/>
          </a:solidFill>
          <a:latin typeface="+mn-lt"/>
          <a:ea typeface="+mn-ea"/>
          <a:cs typeface="+mn-cs"/>
          <a:sym typeface="Helvetica Neue"/>
        </a:defRPr>
      </a:lvl4pPr>
      <a:lvl5pPr indent="914400" algn="ctr" defTabSz="584200">
        <a:defRPr sz="1400">
          <a:solidFill>
            <a:schemeClr val="tx1"/>
          </a:solidFill>
          <a:latin typeface="+mn-lt"/>
          <a:ea typeface="+mn-ea"/>
          <a:cs typeface="+mn-cs"/>
          <a:sym typeface="Helvetica Neue"/>
        </a:defRPr>
      </a:lvl5pPr>
      <a:lvl6pPr indent="1143000" algn="ctr" defTabSz="584200">
        <a:defRPr sz="1400">
          <a:solidFill>
            <a:schemeClr val="tx1"/>
          </a:solidFill>
          <a:latin typeface="+mn-lt"/>
          <a:ea typeface="+mn-ea"/>
          <a:cs typeface="+mn-cs"/>
          <a:sym typeface="Helvetica Neue"/>
        </a:defRPr>
      </a:lvl6pPr>
      <a:lvl7pPr indent="1371600" algn="ctr" defTabSz="584200">
        <a:defRPr sz="1400">
          <a:solidFill>
            <a:schemeClr val="tx1"/>
          </a:solidFill>
          <a:latin typeface="+mn-lt"/>
          <a:ea typeface="+mn-ea"/>
          <a:cs typeface="+mn-cs"/>
          <a:sym typeface="Helvetica Neue"/>
        </a:defRPr>
      </a:lvl7pPr>
      <a:lvl8pPr indent="1600200" algn="ctr" defTabSz="584200">
        <a:defRPr sz="1400">
          <a:solidFill>
            <a:schemeClr val="tx1"/>
          </a:solidFill>
          <a:latin typeface="+mn-lt"/>
          <a:ea typeface="+mn-ea"/>
          <a:cs typeface="+mn-cs"/>
          <a:sym typeface="Helvetica Neue"/>
        </a:defRPr>
      </a:lvl8pPr>
      <a:lvl9pPr indent="1828800" algn="ctr" defTabSz="584200">
        <a:defRPr sz="1400">
          <a:solidFill>
            <a:schemeClr val="tx1"/>
          </a:solidFill>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myersbriggs.jpg"/>
          <p:cNvPicPr/>
          <p:nvPr/>
        </p:nvPicPr>
        <p:blipFill>
          <a:blip r:embed="rId2">
            <a:extLst/>
          </a:blip>
          <a:stretch>
            <a:fillRect/>
          </a:stretch>
        </p:blipFill>
        <p:spPr>
          <a:xfrm>
            <a:off x="6677223" y="3726832"/>
            <a:ext cx="5715001" cy="5715001"/>
          </a:xfrm>
          <a:prstGeom prst="rect">
            <a:avLst/>
          </a:prstGeom>
          <a:ln w="12700">
            <a:miter lim="400000"/>
          </a:ln>
          <a:effectLst>
            <a:outerShdw blurRad="266700" dist="70586" dir="3064000" rotWithShape="0">
              <a:srgbClr val="000000"/>
            </a:outerShdw>
          </a:effectLst>
        </p:spPr>
      </p:pic>
      <p:pic>
        <p:nvPicPr>
          <p:cNvPr id="64" name="Carl-Jung.jpg"/>
          <p:cNvPicPr/>
          <p:nvPr/>
        </p:nvPicPr>
        <p:blipFill>
          <a:blip r:embed="rId3">
            <a:extLst/>
          </a:blip>
          <a:srcRect l="9175" r="12724"/>
          <a:stretch>
            <a:fillRect/>
          </a:stretch>
        </p:blipFill>
        <p:spPr>
          <a:xfrm>
            <a:off x="612576" y="3712148"/>
            <a:ext cx="5585781" cy="5744518"/>
          </a:xfrm>
          <a:prstGeom prst="rect">
            <a:avLst/>
          </a:prstGeom>
          <a:ln w="12700">
            <a:miter lim="400000"/>
          </a:ln>
          <a:effectLst>
            <a:outerShdw blurRad="266700" dist="70586" dir="3064000" rotWithShape="0">
              <a:srgbClr val="000000"/>
            </a:outerShdw>
          </a:effectLst>
        </p:spPr>
      </p:pic>
      <p:sp>
        <p:nvSpPr>
          <p:cNvPr id="65" name="Shape 65"/>
          <p:cNvSpPr>
            <a:spLocks noGrp="1"/>
          </p:cNvSpPr>
          <p:nvPr>
            <p:ph type="title"/>
          </p:nvPr>
        </p:nvSpPr>
        <p:spPr>
          <a:xfrm>
            <a:off x="0" y="-1828800"/>
            <a:ext cx="13004800" cy="5669464"/>
          </a:xfrm>
          <a:prstGeom prst="rect">
            <a:avLst/>
          </a:prstGeom>
          <a:effectLst>
            <a:outerShdw blurRad="63500" dist="121149" dir="5400000" rotWithShape="0">
              <a:srgbClr val="000000">
                <a:alpha val="88152"/>
              </a:srgbClr>
            </a:outerShdw>
          </a:effectLst>
        </p:spPr>
        <p:txBody>
          <a:bodyPr anchor="b">
            <a:noAutofit/>
          </a:bodyPr>
          <a:lstStyle/>
          <a:p>
            <a:pPr lvl="0" algn="ctr">
              <a:lnSpc>
                <a:spcPct val="100000"/>
              </a:lnSpc>
              <a:defRPr sz="1800" cap="none">
                <a:solidFill>
                  <a:srgbClr val="000000"/>
                </a:solidFill>
              </a:defRPr>
            </a:pPr>
            <a:r>
              <a:rPr sz="6600" dirty="0">
                <a:solidFill>
                  <a:srgbClr val="558AAB"/>
                </a:solidFill>
                <a:latin typeface="Franklin Gothic Demi Cond" panose="020B0706030402020204" pitchFamily="34" charset="0"/>
              </a:rPr>
              <a:t>An Adaptation of the</a:t>
            </a:r>
          </a:p>
          <a:p>
            <a:pPr lvl="0" algn="ctr">
              <a:defRPr sz="1800" cap="none">
                <a:solidFill>
                  <a:srgbClr val="000000"/>
                </a:solidFill>
              </a:defRPr>
            </a:pPr>
            <a:r>
              <a:rPr sz="7500" cap="all" dirty="0">
                <a:solidFill>
                  <a:srgbClr val="DEDEDE"/>
                </a:solidFill>
                <a:latin typeface="Franklin Gothic Demi Cond" panose="020B0706030402020204" pitchFamily="34" charset="0"/>
              </a:rPr>
              <a:t>Myers-Briggs Indicator Personality Test</a:t>
            </a:r>
          </a:p>
        </p:txBody>
      </p:sp>
    </p:spTree>
  </p:cSld>
  <p:clrMapOvr>
    <a:masterClrMapping/>
  </p:clrMapOvr>
  <p:transition spd="slow">
    <p:cover/>
  </p:transition>
  <p:timing>
    <p:tnLst>
      <p:par>
        <p:cTn id="1" dur="indefinite" restart="never" fill="hold"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nvSpPr>
        <p:spPr>
          <a:xfrm>
            <a:off x="567504" y="1872826"/>
            <a:ext cx="11869791" cy="6800277"/>
          </a:xfrm>
          <a:prstGeom prst="rect">
            <a:avLst/>
          </a:prstGeom>
          <a:solidFill>
            <a:srgbClr val="3F4858"/>
          </a:solidFill>
          <a:ln w="12700">
            <a:miter lim="400000"/>
          </a:ln>
          <a:effectLst>
            <a:outerShdw blurRad="88900" dist="101600" dir="2700000" rotWithShape="0">
              <a:srgbClr val="000000"/>
            </a:outerShdw>
          </a:effectLst>
          <a:extLst>
            <a:ext uri="{C572A759-6A51-4108-AA02-DFA0A04FC94B}">
              <ma14:wrappingTextBoxFlag xmlns:ma14="http://schemas.microsoft.com/office/mac/drawingml/2011/main" xmlns="" val="1"/>
            </a:ext>
          </a:extLst>
        </p:spPr>
        <p:txBody>
          <a:bodyPr lIns="65023" tIns="65023" rIns="65023" bIns="65023">
            <a:spAutoFit/>
          </a:bodyPr>
          <a:lstStyle/>
          <a:p>
            <a:pPr marL="1011057" lvl="0" indent="-1011057" algn="l" defTabSz="914400">
              <a:defRPr sz="1800">
                <a:solidFill>
                  <a:srgbClr val="000000"/>
                </a:solidFill>
              </a:defRPr>
            </a:pPr>
            <a:r>
              <a:rPr sz="2400">
                <a:solidFill>
                  <a:srgbClr val="FFFFFF"/>
                </a:solidFill>
                <a:effectLst>
                  <a:outerShdw blurRad="12700" dist="25400" dir="2700000" rotWithShape="0">
                    <a:srgbClr val="000000"/>
                  </a:outerShdw>
                </a:effectLst>
                <a:latin typeface="Arial"/>
                <a:ea typeface="Arial"/>
                <a:cs typeface="Arial"/>
                <a:sym typeface="Arial"/>
              </a:rPr>
              <a:t>According to Carl Jung's typology all people can be classified using three criteria. </a:t>
            </a:r>
            <a:r>
              <a:rPr sz="2400" b="1">
                <a:solidFill>
                  <a:srgbClr val="FFC738"/>
                </a:solidFill>
                <a:effectLst>
                  <a:outerShdw blurRad="12700" dist="25400" dir="2700000" rotWithShape="0">
                    <a:srgbClr val="000000"/>
                  </a:outerShdw>
                </a:effectLst>
                <a:latin typeface="Arial"/>
                <a:ea typeface="Arial"/>
                <a:cs typeface="Arial"/>
                <a:sym typeface="Arial"/>
              </a:rPr>
              <a:t>Extraversion - Introversion</a:t>
            </a:r>
          </a:p>
          <a:p>
            <a:pPr marL="1011057" lvl="0" indent="-1011057" algn="l" defTabSz="914400">
              <a:defRPr sz="1800">
                <a:solidFill>
                  <a:srgbClr val="000000"/>
                </a:solidFill>
              </a:defRPr>
            </a:pPr>
            <a:r>
              <a:rPr sz="2400" b="1">
                <a:solidFill>
                  <a:srgbClr val="FFC738"/>
                </a:solidFill>
                <a:effectLst>
                  <a:outerShdw blurRad="12700" dist="25400" dir="2700000" rotWithShape="0">
                    <a:srgbClr val="000000"/>
                  </a:outerShdw>
                </a:effectLst>
                <a:latin typeface="Arial"/>
                <a:ea typeface="Arial"/>
                <a:cs typeface="Arial"/>
                <a:sym typeface="Arial"/>
              </a:rPr>
              <a:t>	Sensing - Intuition</a:t>
            </a:r>
          </a:p>
          <a:p>
            <a:pPr marL="1011057" lvl="0" indent="-1011057" algn="l" defTabSz="914400">
              <a:defRPr sz="1800">
                <a:solidFill>
                  <a:srgbClr val="000000"/>
                </a:solidFill>
              </a:defRPr>
            </a:pPr>
            <a:r>
              <a:rPr sz="2400" b="1">
                <a:solidFill>
                  <a:srgbClr val="FFC738"/>
                </a:solidFill>
                <a:effectLst>
                  <a:outerShdw blurRad="12700" dist="25400" dir="2700000" rotWithShape="0">
                    <a:srgbClr val="000000"/>
                  </a:outerShdw>
                </a:effectLst>
                <a:latin typeface="Arial"/>
                <a:ea typeface="Arial"/>
                <a:cs typeface="Arial"/>
                <a:sym typeface="Arial"/>
              </a:rPr>
              <a:t>	Thinking - Feeling</a:t>
            </a:r>
          </a:p>
          <a:p>
            <a:pPr marL="1011057" lvl="0" indent="-1011057" algn="l" defTabSz="914400">
              <a:defRPr sz="1800">
                <a:solidFill>
                  <a:srgbClr val="000000"/>
                </a:solidFill>
              </a:defRPr>
            </a:pPr>
            <a:r>
              <a:rPr sz="2400" b="1">
                <a:solidFill>
                  <a:srgbClr val="FFC738"/>
                </a:solidFill>
                <a:effectLst>
                  <a:outerShdw blurRad="12700" dist="25400" dir="2700000" rotWithShape="0">
                    <a:srgbClr val="000000"/>
                  </a:outerShdw>
                </a:effectLst>
                <a:latin typeface="Arial"/>
                <a:ea typeface="Arial"/>
                <a:cs typeface="Arial"/>
                <a:sym typeface="Arial"/>
              </a:rPr>
              <a:t>	Judging - Perceiving</a:t>
            </a:r>
            <a:endParaRPr sz="2400">
              <a:solidFill>
                <a:srgbClr val="FFFFFF"/>
              </a:solidFill>
              <a:effectLst>
                <a:outerShdw blurRad="12700" dist="25400" dir="2700000" rotWithShape="0">
                  <a:srgbClr val="000000"/>
                </a:outerShdw>
              </a:effectLst>
              <a:latin typeface="Arial"/>
              <a:ea typeface="Arial"/>
              <a:cs typeface="Arial"/>
              <a:sym typeface="Arial"/>
            </a:endParaRPr>
          </a:p>
          <a:p>
            <a:pPr marL="1011057" lvl="0" indent="-1011057" algn="l" defTabSz="914400">
              <a:defRPr sz="1800">
                <a:solidFill>
                  <a:srgbClr val="000000"/>
                </a:solidFill>
              </a:defRPr>
            </a:pPr>
            <a:endParaRPr sz="2400">
              <a:solidFill>
                <a:srgbClr val="FFFFFF"/>
              </a:solidFill>
              <a:effectLst>
                <a:outerShdw blurRad="12700" dist="25400" dir="2700000" rotWithShape="0">
                  <a:srgbClr val="000000"/>
                </a:outerShdw>
              </a:effectLst>
              <a:latin typeface="Arial"/>
              <a:ea typeface="Arial"/>
              <a:cs typeface="Arial"/>
              <a:sym typeface="Arial"/>
            </a:endParaRPr>
          </a:p>
          <a:p>
            <a:pPr marL="1011057" lvl="0" indent="-1011057" algn="l" defTabSz="914400">
              <a:defRPr sz="1800">
                <a:solidFill>
                  <a:srgbClr val="000000"/>
                </a:solidFill>
              </a:defRPr>
            </a:pPr>
            <a:r>
              <a:rPr sz="2400">
                <a:solidFill>
                  <a:srgbClr val="FFFFFF"/>
                </a:solidFill>
                <a:effectLst>
                  <a:outerShdw blurRad="12700" dist="25400" dir="2700000" rotWithShape="0">
                    <a:srgbClr val="000000"/>
                  </a:outerShdw>
                </a:effectLst>
                <a:latin typeface="Arial"/>
                <a:ea typeface="Arial"/>
                <a:cs typeface="Arial"/>
                <a:sym typeface="Arial"/>
              </a:rPr>
              <a:t>         - 3rd criterion defines how the person processes information. </a:t>
            </a:r>
          </a:p>
          <a:p>
            <a:pPr marL="1011057" lvl="0" indent="-1011057" algn="l" defTabSz="914400">
              <a:defRPr sz="1800">
                <a:solidFill>
                  <a:srgbClr val="000000"/>
                </a:solidFill>
              </a:defRPr>
            </a:pPr>
            <a:r>
              <a:rPr sz="2400">
                <a:solidFill>
                  <a:srgbClr val="FFFFFF"/>
                </a:solidFill>
                <a:effectLst>
                  <a:outerShdw blurRad="12700" dist="25400" dir="2700000" rotWithShape="0">
                    <a:srgbClr val="000000"/>
                  </a:outerShdw>
                </a:effectLst>
                <a:latin typeface="Arial"/>
                <a:ea typeface="Arial"/>
                <a:cs typeface="Arial"/>
                <a:sym typeface="Arial"/>
              </a:rPr>
              <a:t>	</a:t>
            </a:r>
            <a:r>
              <a:rPr sz="3400" b="1">
                <a:solidFill>
                  <a:srgbClr val="FFC738"/>
                </a:solidFill>
                <a:effectLst>
                  <a:outerShdw blurRad="12700" dist="25400" dir="2700000" rotWithShape="0">
                    <a:srgbClr val="000000"/>
                  </a:outerShdw>
                </a:effectLst>
                <a:latin typeface="Arial"/>
                <a:ea typeface="Arial"/>
                <a:cs typeface="Arial"/>
                <a:sym typeface="Arial"/>
              </a:rPr>
              <a:t>T</a:t>
            </a:r>
            <a:r>
              <a:rPr sz="2400">
                <a:solidFill>
                  <a:srgbClr val="FFC738"/>
                </a:solidFill>
                <a:effectLst>
                  <a:outerShdw blurRad="12700" dist="25400" dir="2700000" rotWithShape="0">
                    <a:srgbClr val="000000"/>
                  </a:outerShdw>
                </a:effectLst>
                <a:latin typeface="Arial"/>
                <a:ea typeface="Arial"/>
                <a:cs typeface="Arial"/>
                <a:sym typeface="Arial"/>
              </a:rPr>
              <a:t>hinking</a:t>
            </a:r>
            <a:r>
              <a:rPr sz="2400">
                <a:solidFill>
                  <a:srgbClr val="FFFFFF"/>
                </a:solidFill>
                <a:effectLst>
                  <a:outerShdw blurRad="12700" dist="25400" dir="2700000" rotWithShape="0">
                    <a:srgbClr val="000000"/>
                  </a:outerShdw>
                </a:effectLst>
                <a:latin typeface="Arial"/>
                <a:ea typeface="Arial"/>
                <a:cs typeface="Arial"/>
                <a:sym typeface="Arial"/>
              </a:rPr>
              <a:t> means that a person makes a decision mainly through logic. </a:t>
            </a:r>
          </a:p>
          <a:p>
            <a:pPr marL="1011057" lvl="0" indent="-1011057" algn="l" defTabSz="914400">
              <a:defRPr sz="1800">
                <a:solidFill>
                  <a:srgbClr val="000000"/>
                </a:solidFill>
              </a:defRPr>
            </a:pPr>
            <a:r>
              <a:rPr sz="2400">
                <a:solidFill>
                  <a:srgbClr val="FFFFFF"/>
                </a:solidFill>
                <a:effectLst>
                  <a:outerShdw blurRad="12700" dist="25400" dir="2700000" rotWithShape="0">
                    <a:srgbClr val="000000"/>
                  </a:outerShdw>
                </a:effectLst>
                <a:latin typeface="Arial"/>
                <a:ea typeface="Arial"/>
                <a:cs typeface="Arial"/>
                <a:sym typeface="Arial"/>
              </a:rPr>
              <a:t>	</a:t>
            </a:r>
            <a:r>
              <a:rPr sz="3600" b="1">
                <a:solidFill>
                  <a:srgbClr val="FFC738"/>
                </a:solidFill>
                <a:effectLst>
                  <a:outerShdw blurRad="12700" dist="25400" dir="2700000" rotWithShape="0">
                    <a:srgbClr val="000000"/>
                  </a:outerShdw>
                </a:effectLst>
                <a:latin typeface="Arial"/>
                <a:ea typeface="Arial"/>
                <a:cs typeface="Arial"/>
                <a:sym typeface="Arial"/>
              </a:rPr>
              <a:t>F</a:t>
            </a:r>
            <a:r>
              <a:rPr sz="2400">
                <a:solidFill>
                  <a:srgbClr val="FFC738"/>
                </a:solidFill>
                <a:effectLst>
                  <a:outerShdw blurRad="12700" dist="25400" dir="2700000" rotWithShape="0">
                    <a:srgbClr val="000000"/>
                  </a:outerShdw>
                </a:effectLst>
                <a:latin typeface="Arial"/>
                <a:ea typeface="Arial"/>
                <a:cs typeface="Arial"/>
                <a:sym typeface="Arial"/>
              </a:rPr>
              <a:t>eeling</a:t>
            </a:r>
            <a:r>
              <a:rPr sz="2400">
                <a:solidFill>
                  <a:srgbClr val="FFFFFF"/>
                </a:solidFill>
                <a:effectLst>
                  <a:outerShdw blurRad="12700" dist="25400" dir="2700000" rotWithShape="0">
                    <a:srgbClr val="000000"/>
                  </a:outerShdw>
                </a:effectLst>
                <a:latin typeface="Arial"/>
                <a:ea typeface="Arial"/>
                <a:cs typeface="Arial"/>
                <a:sym typeface="Arial"/>
              </a:rPr>
              <a:t> means that, as a rule, they makes a decision based on emotion.</a:t>
            </a:r>
          </a:p>
          <a:p>
            <a:pPr marL="1011057" lvl="0" indent="-1011057" algn="l" defTabSz="914400">
              <a:defRPr sz="1800">
                <a:solidFill>
                  <a:srgbClr val="000000"/>
                </a:solidFill>
              </a:defRPr>
            </a:pPr>
            <a:endParaRPr sz="2400">
              <a:solidFill>
                <a:srgbClr val="FFFFFF"/>
              </a:solidFill>
              <a:effectLst>
                <a:outerShdw blurRad="12700" dist="25400" dir="2700000" rotWithShape="0">
                  <a:srgbClr val="000000"/>
                </a:outerShdw>
              </a:effectLst>
              <a:latin typeface="Arial"/>
              <a:ea typeface="Arial"/>
              <a:cs typeface="Arial"/>
              <a:sym typeface="Arial"/>
            </a:endParaRPr>
          </a:p>
          <a:p>
            <a:pPr marL="1011057" lvl="0" indent="-1011057" algn="l" defTabSz="914400">
              <a:defRPr sz="1800">
                <a:solidFill>
                  <a:srgbClr val="000000"/>
                </a:solidFill>
              </a:defRPr>
            </a:pPr>
            <a:r>
              <a:rPr sz="2400">
                <a:solidFill>
                  <a:srgbClr val="FFFFFF"/>
                </a:solidFill>
                <a:effectLst>
                  <a:outerShdw blurRad="12700" dist="25400" dir="2700000" rotWithShape="0">
                    <a:srgbClr val="000000"/>
                  </a:outerShdw>
                </a:effectLst>
                <a:latin typeface="Arial"/>
                <a:ea typeface="Arial"/>
                <a:cs typeface="Arial"/>
                <a:sym typeface="Arial"/>
              </a:rPr>
              <a:t>         - 4th criterion defines how a person implements the information he has processed. </a:t>
            </a:r>
          </a:p>
          <a:p>
            <a:pPr marL="1011057" lvl="0" indent="-1011057" algn="l" defTabSz="914400">
              <a:defRPr sz="1800">
                <a:solidFill>
                  <a:srgbClr val="000000"/>
                </a:solidFill>
              </a:defRPr>
            </a:pPr>
            <a:r>
              <a:rPr sz="2400">
                <a:solidFill>
                  <a:srgbClr val="FFFFFF"/>
                </a:solidFill>
                <a:effectLst>
                  <a:outerShdw blurRad="12700" dist="25400" dir="2700000" rotWithShape="0">
                    <a:srgbClr val="000000"/>
                  </a:outerShdw>
                </a:effectLst>
                <a:latin typeface="Arial"/>
                <a:ea typeface="Arial"/>
                <a:cs typeface="Arial"/>
                <a:sym typeface="Arial"/>
              </a:rPr>
              <a:t>	</a:t>
            </a:r>
            <a:r>
              <a:rPr sz="3400" b="1">
                <a:solidFill>
                  <a:srgbClr val="FFC738"/>
                </a:solidFill>
                <a:effectLst>
                  <a:outerShdw blurRad="12700" dist="25400" dir="2700000" rotWithShape="0">
                    <a:srgbClr val="000000"/>
                  </a:outerShdw>
                </a:effectLst>
                <a:latin typeface="Arial"/>
                <a:ea typeface="Arial"/>
                <a:cs typeface="Arial"/>
                <a:sym typeface="Arial"/>
              </a:rPr>
              <a:t>J</a:t>
            </a:r>
            <a:r>
              <a:rPr sz="2400">
                <a:solidFill>
                  <a:srgbClr val="FFC738"/>
                </a:solidFill>
                <a:effectLst>
                  <a:outerShdw blurRad="12700" dist="25400" dir="2700000" rotWithShape="0">
                    <a:srgbClr val="000000"/>
                  </a:outerShdw>
                </a:effectLst>
                <a:latin typeface="Arial"/>
                <a:ea typeface="Arial"/>
                <a:cs typeface="Arial"/>
                <a:sym typeface="Arial"/>
              </a:rPr>
              <a:t>udging</a:t>
            </a:r>
            <a:r>
              <a:rPr sz="2400">
                <a:solidFill>
                  <a:srgbClr val="FFFFFF"/>
                </a:solidFill>
                <a:effectLst>
                  <a:outerShdw blurRad="12700" dist="25400" dir="2700000" rotWithShape="0">
                    <a:srgbClr val="000000"/>
                  </a:outerShdw>
                </a:effectLst>
                <a:latin typeface="Arial"/>
                <a:ea typeface="Arial"/>
                <a:cs typeface="Arial"/>
                <a:sym typeface="Arial"/>
              </a:rPr>
              <a:t> means that a person organizes all their life events and acts strictly according to their plans. </a:t>
            </a:r>
          </a:p>
          <a:p>
            <a:pPr marL="1011057" lvl="0" indent="-1011057" algn="l" defTabSz="914400">
              <a:defRPr sz="1800">
                <a:solidFill>
                  <a:srgbClr val="000000"/>
                </a:solidFill>
              </a:defRPr>
            </a:pPr>
            <a:r>
              <a:rPr sz="2400">
                <a:solidFill>
                  <a:srgbClr val="FFFFFF"/>
                </a:solidFill>
                <a:effectLst>
                  <a:outerShdw blurRad="12700" dist="25400" dir="2700000" rotWithShape="0">
                    <a:srgbClr val="000000"/>
                  </a:outerShdw>
                </a:effectLst>
                <a:latin typeface="Arial"/>
                <a:ea typeface="Arial"/>
                <a:cs typeface="Arial"/>
                <a:sym typeface="Arial"/>
              </a:rPr>
              <a:t>	</a:t>
            </a:r>
            <a:r>
              <a:rPr sz="3700" b="1">
                <a:solidFill>
                  <a:srgbClr val="FFC738"/>
                </a:solidFill>
                <a:effectLst>
                  <a:outerShdw blurRad="12700" dist="25400" dir="2700000" rotWithShape="0">
                    <a:srgbClr val="000000"/>
                  </a:outerShdw>
                </a:effectLst>
                <a:latin typeface="Arial"/>
                <a:ea typeface="Arial"/>
                <a:cs typeface="Arial"/>
                <a:sym typeface="Arial"/>
              </a:rPr>
              <a:t>P</a:t>
            </a:r>
            <a:r>
              <a:rPr sz="2400">
                <a:solidFill>
                  <a:srgbClr val="FFC738"/>
                </a:solidFill>
                <a:effectLst>
                  <a:outerShdw blurRad="12700" dist="25400" dir="2700000" rotWithShape="0">
                    <a:srgbClr val="000000"/>
                  </a:outerShdw>
                </a:effectLst>
                <a:latin typeface="Arial"/>
                <a:ea typeface="Arial"/>
                <a:cs typeface="Arial"/>
                <a:sym typeface="Arial"/>
              </a:rPr>
              <a:t>erceiving</a:t>
            </a:r>
            <a:r>
              <a:rPr sz="2400">
                <a:solidFill>
                  <a:srgbClr val="FFFFFF"/>
                </a:solidFill>
                <a:effectLst>
                  <a:outerShdw blurRad="12700" dist="25400" dir="2700000" rotWithShape="0">
                    <a:srgbClr val="000000"/>
                  </a:outerShdw>
                </a:effectLst>
                <a:latin typeface="Arial"/>
                <a:ea typeface="Arial"/>
                <a:cs typeface="Arial"/>
                <a:sym typeface="Arial"/>
              </a:rPr>
              <a:t> means that they are inclined to improvise and seek alternatives.</a:t>
            </a:r>
          </a:p>
          <a:p>
            <a:pPr marL="1011057" lvl="0" indent="-1011057" algn="l" defTabSz="914400">
              <a:defRPr sz="1800">
                <a:solidFill>
                  <a:srgbClr val="000000"/>
                </a:solidFill>
              </a:defRPr>
            </a:pPr>
            <a:endParaRPr sz="2400">
              <a:solidFill>
                <a:srgbClr val="FFFFFF"/>
              </a:solidFill>
              <a:effectLst>
                <a:outerShdw blurRad="12700" dist="25400" dir="2700000" rotWithShape="0">
                  <a:srgbClr val="000000"/>
                </a:outerShdw>
              </a:effectLst>
              <a:latin typeface="Arial"/>
              <a:ea typeface="Arial"/>
              <a:cs typeface="Arial"/>
              <a:sym typeface="Arial"/>
            </a:endParaRPr>
          </a:p>
        </p:txBody>
      </p:sp>
      <p:sp>
        <p:nvSpPr>
          <p:cNvPr id="4" name="Shape 113"/>
          <p:cNvSpPr/>
          <p:nvPr/>
        </p:nvSpPr>
        <p:spPr>
          <a:xfrm>
            <a:off x="162559" y="189263"/>
            <a:ext cx="12679681" cy="119037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p>
            <a:pPr lvl="0" defTabSz="327152">
              <a:defRPr sz="1800">
                <a:solidFill>
                  <a:srgbClr val="000000"/>
                </a:solidFill>
              </a:defRPr>
            </a:pPr>
            <a:r>
              <a:rPr sz="3136" dirty="0">
                <a:solidFill>
                  <a:srgbClr val="558AAB"/>
                </a:solidFill>
                <a:latin typeface="Franklin Gothic Demi Cond" panose="020B0706030402020204" pitchFamily="34" charset="0"/>
              </a:rPr>
              <a:t>An Adaptation of the</a:t>
            </a:r>
          </a:p>
          <a:p>
            <a:pPr lvl="0" defTabSz="327152">
              <a:lnSpc>
                <a:spcPct val="90000"/>
              </a:lnSpc>
              <a:defRPr sz="1800">
                <a:solidFill>
                  <a:srgbClr val="000000"/>
                </a:solidFill>
              </a:defRPr>
            </a:pPr>
            <a:r>
              <a:rPr sz="4032" cap="all" dirty="0">
                <a:solidFill>
                  <a:srgbClr val="DEDEDE"/>
                </a:solidFill>
                <a:latin typeface="Franklin Gothic Demi Cond" panose="020B0706030402020204" pitchFamily="34" charset="0"/>
              </a:rPr>
              <a:t>Myers-Briggs Indicator Personality Test</a:t>
            </a:r>
          </a:p>
        </p:txBody>
      </p:sp>
    </p:spTree>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pPr lvl="0"/>
            <a:endParaRPr/>
          </a:p>
        </p:txBody>
      </p:sp>
      <p:sp>
        <p:nvSpPr>
          <p:cNvPr id="119" name="Shape 119"/>
          <p:cNvSpPr>
            <a:spLocks noGrp="1"/>
          </p:cNvSpPr>
          <p:nvPr>
            <p:ph type="body" idx="1"/>
          </p:nvPr>
        </p:nvSpPr>
        <p:spPr>
          <a:prstGeom prst="rect">
            <a:avLst/>
          </a:prstGeom>
        </p:spPr>
        <p:txBody>
          <a:bodyPr/>
          <a:lstStyle/>
          <a:p>
            <a:pPr lvl="0"/>
            <a:endParaRPr/>
          </a:p>
        </p:txBody>
      </p:sp>
      <p:sp>
        <p:nvSpPr>
          <p:cNvPr id="120" name="Shape 120"/>
          <p:cNvSpPr/>
          <p:nvPr/>
        </p:nvSpPr>
        <p:spPr>
          <a:xfrm>
            <a:off x="162559" y="1408852"/>
            <a:ext cx="12679682" cy="8331972"/>
          </a:xfrm>
          <a:prstGeom prst="rect">
            <a:avLst/>
          </a:prstGeom>
          <a:solidFill>
            <a:srgbClr val="3F4858"/>
          </a:solidFill>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marL="1778000" lvl="0" indent="-1778000" algn="l" defTabSz="914400">
              <a:lnSpc>
                <a:spcPct val="90000"/>
              </a:lnSpc>
              <a:defRPr sz="1800">
                <a:solidFill>
                  <a:srgbClr val="000000"/>
                </a:solidFill>
              </a:defRPr>
            </a:pPr>
            <a:r>
              <a:rPr sz="2600">
                <a:solidFill>
                  <a:srgbClr val="FFFFFF"/>
                </a:solidFill>
                <a:latin typeface="Arial"/>
                <a:ea typeface="Arial"/>
                <a:cs typeface="Arial"/>
                <a:sym typeface="Arial"/>
              </a:rPr>
              <a:t>Famous ISTPs: Steve Jobs, James Dean, Clint Eastwood, Dalai Lama, Vladimir Putin, Ron Paul, Harrison Ford, Scarlett Johansson</a:t>
            </a:r>
          </a:p>
          <a:p>
            <a:pPr marL="1778000" lvl="0" indent="-1778000" algn="l" defTabSz="914400">
              <a:lnSpc>
                <a:spcPct val="90000"/>
              </a:lnSpc>
              <a:defRPr sz="1800">
                <a:solidFill>
                  <a:srgbClr val="000000"/>
                </a:solidFill>
              </a:defRPr>
            </a:pPr>
            <a:endParaRPr sz="2600">
              <a:solidFill>
                <a:srgbClr val="FFFFFF"/>
              </a:solidFill>
              <a:latin typeface="Arial"/>
              <a:ea typeface="Arial"/>
              <a:cs typeface="Arial"/>
              <a:sym typeface="Arial"/>
            </a:endParaRPr>
          </a:p>
          <a:p>
            <a:pPr marL="1778000" lvl="0" indent="-1778000" algn="l" defTabSz="914400">
              <a:lnSpc>
                <a:spcPct val="90000"/>
              </a:lnSpc>
              <a:defRPr sz="1800">
                <a:solidFill>
                  <a:srgbClr val="000000"/>
                </a:solidFill>
              </a:defRPr>
            </a:pPr>
            <a:r>
              <a:rPr sz="2600">
                <a:solidFill>
                  <a:srgbClr val="FFFFFF"/>
                </a:solidFill>
                <a:latin typeface="Arial"/>
                <a:ea typeface="Arial"/>
                <a:cs typeface="Arial"/>
                <a:sym typeface="Arial"/>
              </a:rPr>
              <a:t>Famous ISTJs:  George Washington,  Herbert Hoover,  George H. W. Bush, Matt Damon, Natalie Portman</a:t>
            </a:r>
          </a:p>
          <a:p>
            <a:pPr marL="1778000" lvl="0" indent="-1778000" algn="l" defTabSz="914400">
              <a:lnSpc>
                <a:spcPct val="90000"/>
              </a:lnSpc>
              <a:defRPr sz="1800">
                <a:solidFill>
                  <a:srgbClr val="000000"/>
                </a:solidFill>
              </a:defRPr>
            </a:pPr>
            <a:endParaRPr sz="2600">
              <a:solidFill>
                <a:srgbClr val="FFFFFF"/>
              </a:solidFill>
              <a:latin typeface="Arial"/>
              <a:ea typeface="Arial"/>
              <a:cs typeface="Arial"/>
              <a:sym typeface="Arial"/>
            </a:endParaRPr>
          </a:p>
          <a:p>
            <a:pPr marL="1778000" lvl="0" indent="-1778000" algn="l" defTabSz="914400">
              <a:lnSpc>
                <a:spcPct val="90000"/>
              </a:lnSpc>
              <a:defRPr sz="1800">
                <a:solidFill>
                  <a:srgbClr val="000000"/>
                </a:solidFill>
              </a:defRPr>
            </a:pPr>
            <a:r>
              <a:rPr sz="2600">
                <a:solidFill>
                  <a:srgbClr val="FFFFFF"/>
                </a:solidFill>
                <a:latin typeface="Arial"/>
                <a:ea typeface="Arial"/>
                <a:cs typeface="Arial"/>
                <a:sym typeface="Arial"/>
              </a:rPr>
              <a:t>Famous ISFPs: Michael Jackson,  Ulysses S. Grant,  Marilyn Monroe,  Jonathan Ive,  Paul McCartney,  Justin Timberlake, Brad Pitt </a:t>
            </a:r>
          </a:p>
          <a:p>
            <a:pPr marL="1778000" lvl="0" indent="-1778000" algn="l" defTabSz="914400">
              <a:lnSpc>
                <a:spcPct val="90000"/>
              </a:lnSpc>
              <a:defRPr sz="1800">
                <a:solidFill>
                  <a:srgbClr val="000000"/>
                </a:solidFill>
              </a:defRPr>
            </a:pPr>
            <a:endParaRPr sz="2600">
              <a:solidFill>
                <a:srgbClr val="FFFFFF"/>
              </a:solidFill>
              <a:latin typeface="Arial"/>
              <a:ea typeface="Arial"/>
              <a:cs typeface="Arial"/>
              <a:sym typeface="Arial"/>
            </a:endParaRPr>
          </a:p>
          <a:p>
            <a:pPr marL="1778000" lvl="0" indent="-1778000" algn="l" defTabSz="914400">
              <a:lnSpc>
                <a:spcPct val="90000"/>
              </a:lnSpc>
              <a:defRPr sz="1800">
                <a:solidFill>
                  <a:srgbClr val="000000"/>
                </a:solidFill>
              </a:defRPr>
            </a:pPr>
            <a:r>
              <a:rPr sz="2600">
                <a:solidFill>
                  <a:srgbClr val="FFFFFF"/>
                </a:solidFill>
                <a:latin typeface="Arial"/>
                <a:ea typeface="Arial"/>
                <a:cs typeface="Arial"/>
                <a:sym typeface="Arial"/>
              </a:rPr>
              <a:t>Famous ISFJs: Jimmy Carter, Mitt Romney, Charles Dickens, Robert E. Lee, Halle Berry, Gwyneth Paltrow, Tiger Woods, 50 Cent</a:t>
            </a:r>
          </a:p>
          <a:p>
            <a:pPr marL="1778000" lvl="0" indent="-1778000" algn="l" defTabSz="914400">
              <a:lnSpc>
                <a:spcPct val="90000"/>
              </a:lnSpc>
              <a:defRPr sz="1800">
                <a:solidFill>
                  <a:srgbClr val="000000"/>
                </a:solidFill>
              </a:defRPr>
            </a:pPr>
            <a:endParaRPr sz="2600">
              <a:solidFill>
                <a:srgbClr val="FFFFFF"/>
              </a:solidFill>
              <a:latin typeface="Arial"/>
              <a:ea typeface="Arial"/>
              <a:cs typeface="Arial"/>
              <a:sym typeface="Arial"/>
            </a:endParaRPr>
          </a:p>
          <a:p>
            <a:pPr marL="1778000" lvl="0" indent="-1778000" algn="l" defTabSz="914400">
              <a:lnSpc>
                <a:spcPct val="90000"/>
              </a:lnSpc>
              <a:defRPr sz="1800">
                <a:solidFill>
                  <a:srgbClr val="000000"/>
                </a:solidFill>
              </a:defRPr>
            </a:pPr>
            <a:r>
              <a:rPr sz="2600">
                <a:solidFill>
                  <a:srgbClr val="FFFFFF"/>
                </a:solidFill>
                <a:latin typeface="Arial"/>
                <a:ea typeface="Arial"/>
                <a:cs typeface="Arial"/>
                <a:sym typeface="Arial"/>
              </a:rPr>
              <a:t>Famous INTPs: Socrates, Abraham Lincoln, Isaac Newton, Dwight D. Eisenhower,  Tina Fey, Albert Einstein, Larry Page(co-founder of google)</a:t>
            </a:r>
          </a:p>
          <a:p>
            <a:pPr marL="1778000" lvl="0" indent="-1778000" algn="l" defTabSz="914400">
              <a:lnSpc>
                <a:spcPct val="90000"/>
              </a:lnSpc>
              <a:defRPr sz="1800">
                <a:solidFill>
                  <a:srgbClr val="000000"/>
                </a:solidFill>
              </a:defRPr>
            </a:pPr>
            <a:endParaRPr sz="2600">
              <a:solidFill>
                <a:srgbClr val="FFFFFF"/>
              </a:solidFill>
              <a:latin typeface="Arial"/>
              <a:ea typeface="Arial"/>
              <a:cs typeface="Arial"/>
              <a:sym typeface="Arial"/>
            </a:endParaRPr>
          </a:p>
          <a:p>
            <a:pPr marL="1778000" lvl="0" indent="-1778000" algn="l" defTabSz="914400">
              <a:lnSpc>
                <a:spcPct val="90000"/>
              </a:lnSpc>
              <a:defRPr sz="1800">
                <a:solidFill>
                  <a:srgbClr val="000000"/>
                </a:solidFill>
              </a:defRPr>
            </a:pPr>
            <a:r>
              <a:rPr sz="2600">
                <a:solidFill>
                  <a:srgbClr val="FFFFFF"/>
                </a:solidFill>
                <a:latin typeface="Arial"/>
                <a:ea typeface="Arial"/>
                <a:cs typeface="Arial"/>
                <a:sym typeface="Arial"/>
              </a:rPr>
              <a:t>Famous INTJs: Jane Austen,  Mark Zuckerberg, Jr.,  Stephen Hawking, Martin Luther,  Jay-Z, Julia Stiles, Russell Crowe. </a:t>
            </a:r>
          </a:p>
          <a:p>
            <a:pPr marL="1778000" lvl="0" indent="-1778000" algn="l" defTabSz="914400">
              <a:lnSpc>
                <a:spcPct val="90000"/>
              </a:lnSpc>
              <a:defRPr sz="1800">
                <a:solidFill>
                  <a:srgbClr val="000000"/>
                </a:solidFill>
              </a:defRPr>
            </a:pPr>
            <a:endParaRPr sz="2600">
              <a:solidFill>
                <a:srgbClr val="FFFFFF"/>
              </a:solidFill>
              <a:latin typeface="Arial"/>
              <a:ea typeface="Arial"/>
              <a:cs typeface="Arial"/>
              <a:sym typeface="Arial"/>
            </a:endParaRPr>
          </a:p>
          <a:p>
            <a:pPr marL="1778000" lvl="0" indent="-1778000" algn="l" defTabSz="914400">
              <a:lnSpc>
                <a:spcPct val="90000"/>
              </a:lnSpc>
              <a:defRPr sz="1800">
                <a:solidFill>
                  <a:srgbClr val="000000"/>
                </a:solidFill>
              </a:defRPr>
            </a:pPr>
            <a:r>
              <a:rPr sz="2600">
                <a:solidFill>
                  <a:srgbClr val="FFFFFF"/>
                </a:solidFill>
                <a:latin typeface="Arial"/>
                <a:ea typeface="Arial"/>
                <a:cs typeface="Arial"/>
                <a:sym typeface="Arial"/>
              </a:rPr>
              <a:t>Famous INFPs: J.K. Rowling, Louis C.K,  Vincent van Gogh, John Lennon, Johnny Depp, Morrissey, Andrew Garfield(Spider-man)</a:t>
            </a:r>
          </a:p>
          <a:p>
            <a:pPr marL="1778000" lvl="0" indent="-1778000" algn="l" defTabSz="914400">
              <a:lnSpc>
                <a:spcPct val="90000"/>
              </a:lnSpc>
              <a:defRPr sz="1800">
                <a:solidFill>
                  <a:srgbClr val="000000"/>
                </a:solidFill>
              </a:defRPr>
            </a:pPr>
            <a:endParaRPr sz="2600">
              <a:solidFill>
                <a:srgbClr val="FFFFFF"/>
              </a:solidFill>
              <a:latin typeface="Arial"/>
              <a:ea typeface="Arial"/>
              <a:cs typeface="Arial"/>
              <a:sym typeface="Arial"/>
            </a:endParaRPr>
          </a:p>
          <a:p>
            <a:pPr marL="1778000" lvl="0" indent="-1778000" algn="l" defTabSz="914400">
              <a:lnSpc>
                <a:spcPct val="90000"/>
              </a:lnSpc>
              <a:defRPr sz="1800">
                <a:solidFill>
                  <a:srgbClr val="000000"/>
                </a:solidFill>
              </a:defRPr>
            </a:pPr>
            <a:r>
              <a:rPr sz="2600">
                <a:solidFill>
                  <a:srgbClr val="FFFFFF"/>
                </a:solidFill>
                <a:latin typeface="Arial"/>
                <a:ea typeface="Arial"/>
                <a:cs typeface="Arial"/>
                <a:sym typeface="Arial"/>
              </a:rPr>
              <a:t>Famous INFJs: Mother Teresa, Edward Norton, Cate Blanchett,  Martin Luther King, Jr.,  Michelle Pfeiffer, Carl Jung, Mahatma Gandhi.</a:t>
            </a:r>
          </a:p>
        </p:txBody>
      </p:sp>
      <p:sp>
        <p:nvSpPr>
          <p:cNvPr id="6" name="Shape 113"/>
          <p:cNvSpPr/>
          <p:nvPr/>
        </p:nvSpPr>
        <p:spPr>
          <a:xfrm>
            <a:off x="162559" y="189263"/>
            <a:ext cx="12679681" cy="119037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p>
            <a:pPr lvl="0" defTabSz="327152">
              <a:defRPr sz="1800">
                <a:solidFill>
                  <a:srgbClr val="000000"/>
                </a:solidFill>
              </a:defRPr>
            </a:pPr>
            <a:r>
              <a:rPr sz="3136" dirty="0">
                <a:solidFill>
                  <a:srgbClr val="558AAB"/>
                </a:solidFill>
                <a:latin typeface="Franklin Gothic Demi Cond" panose="020B0706030402020204" pitchFamily="34" charset="0"/>
              </a:rPr>
              <a:t>An Adaptation of the</a:t>
            </a:r>
          </a:p>
          <a:p>
            <a:pPr lvl="0" defTabSz="327152">
              <a:lnSpc>
                <a:spcPct val="90000"/>
              </a:lnSpc>
              <a:defRPr sz="1800">
                <a:solidFill>
                  <a:srgbClr val="000000"/>
                </a:solidFill>
              </a:defRPr>
            </a:pPr>
            <a:r>
              <a:rPr sz="4032" cap="all" dirty="0">
                <a:solidFill>
                  <a:srgbClr val="DEDEDE"/>
                </a:solidFill>
                <a:latin typeface="Franklin Gothic Demi Cond" panose="020B0706030402020204" pitchFamily="34" charset="0"/>
              </a:rPr>
              <a:t>Myers-Briggs Indicator Personality Test</a:t>
            </a:r>
          </a:p>
        </p:txBody>
      </p:sp>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prstGeom prst="rect">
            <a:avLst/>
          </a:prstGeom>
        </p:spPr>
        <p:txBody>
          <a:bodyPr/>
          <a:lstStyle/>
          <a:p>
            <a:pPr lvl="0"/>
            <a:endParaRPr/>
          </a:p>
        </p:txBody>
      </p:sp>
      <p:sp>
        <p:nvSpPr>
          <p:cNvPr id="124" name="Shape 124"/>
          <p:cNvSpPr/>
          <p:nvPr/>
        </p:nvSpPr>
        <p:spPr>
          <a:xfrm>
            <a:off x="270932" y="1811866"/>
            <a:ext cx="12462936" cy="7806718"/>
          </a:xfrm>
          <a:prstGeom prst="rect">
            <a:avLst/>
          </a:prstGeom>
          <a:solidFill>
            <a:srgbClr val="3F4858"/>
          </a:solidFill>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marL="1714500" lvl="0" indent="-1651000" algn="l" defTabSz="914400">
              <a:lnSpc>
                <a:spcPct val="80000"/>
              </a:lnSpc>
              <a:defRPr sz="1800">
                <a:solidFill>
                  <a:srgbClr val="000000"/>
                </a:solidFill>
              </a:defRPr>
            </a:pPr>
            <a:r>
              <a:rPr sz="2600">
                <a:solidFill>
                  <a:srgbClr val="FFFFFF"/>
                </a:solidFill>
                <a:latin typeface="Arial"/>
                <a:ea typeface="Arial"/>
                <a:cs typeface="Arial"/>
                <a:sym typeface="Arial"/>
              </a:rPr>
              <a:t>Famous ESTPs: Donald Trump, George W. Bush, Malcolm X, Angelina Jolie, Madonna, Ben Affleck, Megan Fox, Michael J. Fox, Taylor Swift </a:t>
            </a:r>
          </a:p>
          <a:p>
            <a:pPr marL="1714500" lvl="0" indent="-1651000" algn="l" defTabSz="914400">
              <a:lnSpc>
                <a:spcPct val="80000"/>
              </a:lnSpc>
              <a:defRPr sz="1800">
                <a:solidFill>
                  <a:srgbClr val="000000"/>
                </a:solidFill>
              </a:defRPr>
            </a:pPr>
            <a:endParaRPr sz="2600">
              <a:solidFill>
                <a:srgbClr val="FFFFFF"/>
              </a:solidFill>
              <a:latin typeface="Arial"/>
              <a:ea typeface="Arial"/>
              <a:cs typeface="Arial"/>
              <a:sym typeface="Arial"/>
            </a:endParaRPr>
          </a:p>
          <a:p>
            <a:pPr marL="1714500" lvl="0" indent="-1651000" algn="l" defTabSz="914400">
              <a:lnSpc>
                <a:spcPct val="80000"/>
              </a:lnSpc>
              <a:defRPr sz="1800">
                <a:solidFill>
                  <a:srgbClr val="000000"/>
                </a:solidFill>
              </a:defRPr>
            </a:pPr>
            <a:r>
              <a:rPr sz="2600">
                <a:solidFill>
                  <a:srgbClr val="FFFFFF"/>
                </a:solidFill>
                <a:latin typeface="Arial"/>
                <a:ea typeface="Arial"/>
                <a:cs typeface="Arial"/>
                <a:sym typeface="Arial"/>
              </a:rPr>
              <a:t>Famous ESTJs: Andrew Jackson, Hillary Clinton, Dr. Phil, Martha Stewart, Sonia Sotomayor, Alec Baldwin, Michelle Obama</a:t>
            </a:r>
          </a:p>
          <a:p>
            <a:pPr marL="1714500" lvl="0" indent="-1651000" algn="l" defTabSz="914400">
              <a:lnSpc>
                <a:spcPct val="80000"/>
              </a:lnSpc>
              <a:defRPr sz="1800">
                <a:solidFill>
                  <a:srgbClr val="000000"/>
                </a:solidFill>
              </a:defRPr>
            </a:pPr>
            <a:endParaRPr sz="2600">
              <a:solidFill>
                <a:srgbClr val="FFFFFF"/>
              </a:solidFill>
              <a:latin typeface="Arial"/>
              <a:ea typeface="Arial"/>
              <a:cs typeface="Arial"/>
              <a:sym typeface="Arial"/>
            </a:endParaRPr>
          </a:p>
          <a:p>
            <a:pPr marL="1714500" lvl="0" indent="-1651000" algn="l" defTabSz="914400">
              <a:lnSpc>
                <a:spcPct val="80000"/>
              </a:lnSpc>
              <a:defRPr sz="1800">
                <a:solidFill>
                  <a:srgbClr val="000000"/>
                </a:solidFill>
              </a:defRPr>
            </a:pPr>
            <a:r>
              <a:rPr sz="2600">
                <a:solidFill>
                  <a:srgbClr val="FFFFFF"/>
                </a:solidFill>
                <a:latin typeface="Arial"/>
                <a:ea typeface="Arial"/>
                <a:cs typeface="Arial"/>
                <a:sym typeface="Arial"/>
              </a:rPr>
              <a:t>Famous ESFPs: Bill Clinton, John F. Kennedy, Steven Spielberg, Beyonce, Will Smith, Katy Perry, Kathy Lee Gifford, Cameron Diaz.</a:t>
            </a:r>
          </a:p>
          <a:p>
            <a:pPr marL="1714500" lvl="0" indent="-1651000" algn="l" defTabSz="914400">
              <a:lnSpc>
                <a:spcPct val="80000"/>
              </a:lnSpc>
              <a:defRPr sz="1800">
                <a:solidFill>
                  <a:srgbClr val="000000"/>
                </a:solidFill>
              </a:defRPr>
            </a:pPr>
            <a:endParaRPr sz="2600">
              <a:solidFill>
                <a:srgbClr val="FFFFFF"/>
              </a:solidFill>
              <a:latin typeface="Arial"/>
              <a:ea typeface="Arial"/>
              <a:cs typeface="Arial"/>
              <a:sym typeface="Arial"/>
            </a:endParaRPr>
          </a:p>
          <a:p>
            <a:pPr marL="1714500" lvl="0" indent="-1651000" algn="l" defTabSz="914400">
              <a:lnSpc>
                <a:spcPct val="80000"/>
              </a:lnSpc>
              <a:defRPr sz="1800">
                <a:solidFill>
                  <a:srgbClr val="000000"/>
                </a:solidFill>
              </a:defRPr>
            </a:pPr>
            <a:r>
              <a:rPr sz="2600">
                <a:solidFill>
                  <a:srgbClr val="FFFFFF"/>
                </a:solidFill>
                <a:latin typeface="Arial"/>
                <a:ea typeface="Arial"/>
                <a:cs typeface="Arial"/>
                <a:sym typeface="Arial"/>
              </a:rPr>
              <a:t>Famous ESFJs: Colin Powell, Harry S. Truman, Pope Francis,  Jason Segal, Jessica Alba, Prince William, Vin Diesel, Hugh Jackman, </a:t>
            </a:r>
          </a:p>
          <a:p>
            <a:pPr marL="1714500" lvl="0" indent="-1651000" algn="l" defTabSz="914400">
              <a:lnSpc>
                <a:spcPct val="80000"/>
              </a:lnSpc>
              <a:defRPr sz="1800">
                <a:solidFill>
                  <a:srgbClr val="000000"/>
                </a:solidFill>
              </a:defRPr>
            </a:pPr>
            <a:endParaRPr sz="2600">
              <a:solidFill>
                <a:srgbClr val="FFFFFF"/>
              </a:solidFill>
              <a:latin typeface="Arial"/>
              <a:ea typeface="Arial"/>
              <a:cs typeface="Arial"/>
              <a:sym typeface="Arial"/>
            </a:endParaRPr>
          </a:p>
          <a:p>
            <a:pPr marL="1714500" lvl="0" indent="-1651000" algn="l" defTabSz="914400">
              <a:lnSpc>
                <a:spcPct val="80000"/>
              </a:lnSpc>
              <a:defRPr sz="1800">
                <a:solidFill>
                  <a:srgbClr val="000000"/>
                </a:solidFill>
              </a:defRPr>
            </a:pPr>
            <a:r>
              <a:rPr sz="2600">
                <a:solidFill>
                  <a:srgbClr val="FFFFFF"/>
                </a:solidFill>
                <a:latin typeface="Arial"/>
                <a:ea typeface="Arial"/>
                <a:cs typeface="Arial"/>
                <a:sym typeface="Arial"/>
              </a:rPr>
              <a:t>Famous ENTPs:  Teddy Roosevelt, Thomas Edison,  Julia Child, Barack Obama, Stephen Colbert, Bill Maher, Jon Stewart, Salma Hayek</a:t>
            </a:r>
          </a:p>
          <a:p>
            <a:pPr marL="1714500" lvl="0" indent="-1651000" algn="l" defTabSz="914400">
              <a:lnSpc>
                <a:spcPct val="80000"/>
              </a:lnSpc>
              <a:defRPr sz="1800">
                <a:solidFill>
                  <a:srgbClr val="000000"/>
                </a:solidFill>
              </a:defRPr>
            </a:pPr>
            <a:endParaRPr sz="2600">
              <a:solidFill>
                <a:srgbClr val="FFFFFF"/>
              </a:solidFill>
              <a:latin typeface="Arial"/>
              <a:ea typeface="Arial"/>
              <a:cs typeface="Arial"/>
              <a:sym typeface="Arial"/>
            </a:endParaRPr>
          </a:p>
          <a:p>
            <a:pPr marL="1714500" lvl="0" indent="-1651000" algn="l" defTabSz="914400">
              <a:lnSpc>
                <a:spcPct val="80000"/>
              </a:lnSpc>
              <a:defRPr sz="1800">
                <a:solidFill>
                  <a:srgbClr val="000000"/>
                </a:solidFill>
              </a:defRPr>
            </a:pPr>
            <a:r>
              <a:rPr sz="2600">
                <a:solidFill>
                  <a:srgbClr val="FFFFFF"/>
                </a:solidFill>
                <a:latin typeface="Arial"/>
                <a:ea typeface="Arial"/>
                <a:cs typeface="Arial"/>
                <a:sym typeface="Arial"/>
              </a:rPr>
              <a:t>Famous ENTJs: Franklin D. Roosevelt,  Richard M. Nixon,  Sigourney Weaver,  Margaret Thatcher,  Al Gore, Carl Sagan, George Clooney, Adele </a:t>
            </a:r>
          </a:p>
          <a:p>
            <a:pPr marL="1714500" lvl="0" indent="-1651000" algn="l" defTabSz="914400">
              <a:lnSpc>
                <a:spcPct val="80000"/>
              </a:lnSpc>
              <a:defRPr sz="1800">
                <a:solidFill>
                  <a:srgbClr val="000000"/>
                </a:solidFill>
              </a:defRPr>
            </a:pPr>
            <a:endParaRPr sz="2600">
              <a:solidFill>
                <a:srgbClr val="FFFFFF"/>
              </a:solidFill>
              <a:latin typeface="Arial"/>
              <a:ea typeface="Arial"/>
              <a:cs typeface="Arial"/>
              <a:sym typeface="Arial"/>
            </a:endParaRPr>
          </a:p>
          <a:p>
            <a:pPr marL="1714500" lvl="1" indent="-1714500" algn="l" defTabSz="914400">
              <a:lnSpc>
                <a:spcPct val="80000"/>
              </a:lnSpc>
              <a:defRPr sz="1800">
                <a:solidFill>
                  <a:srgbClr val="000000"/>
                </a:solidFill>
              </a:defRPr>
            </a:pPr>
            <a:r>
              <a:rPr sz="2600">
                <a:solidFill>
                  <a:srgbClr val="FFFFFF"/>
                </a:solidFill>
                <a:latin typeface="Arial"/>
                <a:ea typeface="Arial"/>
                <a:cs typeface="Arial"/>
                <a:sym typeface="Arial"/>
              </a:rPr>
              <a:t>Famous ENFPs: Mark Twain, Dr. Seuss, Benjamin Franklin, Hunter S. Thompson, Walt Disney, Ellen DeGeneres, Gwen Stefani, Jennifer Aniston </a:t>
            </a:r>
          </a:p>
          <a:p>
            <a:pPr marL="1714500" lvl="0" indent="-1651000" algn="l" defTabSz="914400">
              <a:lnSpc>
                <a:spcPct val="80000"/>
              </a:lnSpc>
              <a:defRPr sz="1800">
                <a:solidFill>
                  <a:srgbClr val="000000"/>
                </a:solidFill>
              </a:defRPr>
            </a:pPr>
            <a:endParaRPr sz="2600">
              <a:solidFill>
                <a:srgbClr val="FFFFFF"/>
              </a:solidFill>
              <a:latin typeface="Arial"/>
              <a:ea typeface="Arial"/>
              <a:cs typeface="Arial"/>
              <a:sym typeface="Arial"/>
            </a:endParaRPr>
          </a:p>
          <a:p>
            <a:pPr marL="1714500" lvl="0" indent="-1651000" algn="l" defTabSz="914400">
              <a:lnSpc>
                <a:spcPct val="80000"/>
              </a:lnSpc>
              <a:defRPr sz="1800">
                <a:solidFill>
                  <a:srgbClr val="000000"/>
                </a:solidFill>
              </a:defRPr>
            </a:pPr>
            <a:r>
              <a:rPr sz="2600">
                <a:solidFill>
                  <a:srgbClr val="FFFFFF"/>
                </a:solidFill>
                <a:latin typeface="Arial"/>
                <a:ea typeface="Arial"/>
                <a:cs typeface="Arial"/>
                <a:sym typeface="Arial"/>
              </a:rPr>
              <a:t>Famous ENFJs: Neil deGrasse Tyson, Joe Biden, Nelson Mandela, Reese Witherspoon, Oprah, Jennifer Lawrence, Michael Moore</a:t>
            </a:r>
          </a:p>
        </p:txBody>
      </p:sp>
      <p:sp>
        <p:nvSpPr>
          <p:cNvPr id="5" name="Shape 113"/>
          <p:cNvSpPr/>
          <p:nvPr/>
        </p:nvSpPr>
        <p:spPr>
          <a:xfrm>
            <a:off x="162559" y="189263"/>
            <a:ext cx="12679681" cy="119037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p>
            <a:pPr lvl="0" defTabSz="327152">
              <a:defRPr sz="1800">
                <a:solidFill>
                  <a:srgbClr val="000000"/>
                </a:solidFill>
              </a:defRPr>
            </a:pPr>
            <a:r>
              <a:rPr sz="3136" dirty="0">
                <a:solidFill>
                  <a:srgbClr val="558AAB"/>
                </a:solidFill>
                <a:latin typeface="Franklin Gothic Demi Cond" panose="020B0706030402020204" pitchFamily="34" charset="0"/>
              </a:rPr>
              <a:t>An Adaptation of the</a:t>
            </a:r>
          </a:p>
          <a:p>
            <a:pPr lvl="0" defTabSz="327152">
              <a:lnSpc>
                <a:spcPct val="90000"/>
              </a:lnSpc>
              <a:defRPr sz="1800">
                <a:solidFill>
                  <a:srgbClr val="000000"/>
                </a:solidFill>
              </a:defRPr>
            </a:pPr>
            <a:r>
              <a:rPr sz="4032" cap="all" dirty="0">
                <a:solidFill>
                  <a:srgbClr val="DEDEDE"/>
                </a:solidFill>
                <a:latin typeface="Franklin Gothic Demi Cond" panose="020B0706030402020204" pitchFamily="34" charset="0"/>
              </a:rPr>
              <a:t>Myers-Briggs Indicator Personality Test</a:t>
            </a:r>
          </a:p>
        </p:txBody>
      </p:sp>
    </p:spTree>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xfrm>
            <a:off x="1231899" y="2175898"/>
            <a:ext cx="10541001" cy="2628901"/>
          </a:xfrm>
          <a:prstGeom prst="rect">
            <a:avLst/>
          </a:prstGeom>
        </p:spPr>
        <p:txBody>
          <a:bodyPr>
            <a:noAutofit/>
          </a:bodyPr>
          <a:lstStyle/>
          <a:p>
            <a:pPr lvl="1">
              <a:defRPr sz="1800">
                <a:solidFill>
                  <a:srgbClr val="000000"/>
                </a:solidFill>
              </a:defRPr>
            </a:pPr>
            <a:r>
              <a:rPr sz="11500" cap="all" dirty="0">
                <a:solidFill>
                  <a:srgbClr val="DEDEDE"/>
                </a:solidFill>
                <a:latin typeface="Franklin Gothic Demi Cond" panose="020B0706030402020204" pitchFamily="34" charset="0"/>
                <a:ea typeface="+mj-ea"/>
                <a:cs typeface="+mj-cs"/>
                <a:sym typeface="Helvetica Neue Bold Condensed"/>
              </a:rPr>
              <a:t>Personality</a:t>
            </a:r>
          </a:p>
        </p:txBody>
      </p:sp>
      <p:sp>
        <p:nvSpPr>
          <p:cNvPr id="128" name="Shape 128"/>
          <p:cNvSpPr>
            <a:spLocks noGrp="1"/>
          </p:cNvSpPr>
          <p:nvPr>
            <p:ph type="body" idx="1"/>
          </p:nvPr>
        </p:nvSpPr>
        <p:spPr>
          <a:xfrm>
            <a:off x="1502216" y="4808062"/>
            <a:ext cx="10541001" cy="1371601"/>
          </a:xfrm>
          <a:prstGeom prst="rect">
            <a:avLst/>
          </a:prstGeom>
        </p:spPr>
        <p:txBody>
          <a:bodyPr/>
          <a:lstStyle>
            <a:lvl1pPr defTabSz="496570">
              <a:defRPr sz="8415"/>
            </a:lvl1pPr>
          </a:lstStyle>
          <a:p>
            <a:pPr lvl="0">
              <a:defRPr sz="1800" cap="none">
                <a:solidFill>
                  <a:srgbClr val="000000"/>
                </a:solidFill>
              </a:defRPr>
            </a:pPr>
            <a:r>
              <a:rPr sz="8415" cap="all" dirty="0">
                <a:solidFill>
                  <a:srgbClr val="558AAB"/>
                </a:solidFill>
                <a:latin typeface="Franklin Gothic Demi Cond" panose="020B0706030402020204" pitchFamily="34" charset="0"/>
              </a:rPr>
              <a:t>Descriptions</a:t>
            </a:r>
          </a:p>
        </p:txBody>
      </p:sp>
      <p:sp>
        <p:nvSpPr>
          <p:cNvPr id="5" name="Shape 113"/>
          <p:cNvSpPr/>
          <p:nvPr/>
        </p:nvSpPr>
        <p:spPr>
          <a:xfrm>
            <a:off x="162559" y="189263"/>
            <a:ext cx="12679681" cy="119037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p>
            <a:pPr lvl="0" defTabSz="327152">
              <a:defRPr sz="1800">
                <a:solidFill>
                  <a:srgbClr val="000000"/>
                </a:solidFill>
              </a:defRPr>
            </a:pPr>
            <a:r>
              <a:rPr sz="3136" dirty="0">
                <a:solidFill>
                  <a:srgbClr val="558AAB"/>
                </a:solidFill>
                <a:latin typeface="Franklin Gothic Demi Cond" panose="020B0706030402020204" pitchFamily="34" charset="0"/>
              </a:rPr>
              <a:t>An Adaptation of the</a:t>
            </a:r>
          </a:p>
          <a:p>
            <a:pPr lvl="0" defTabSz="327152">
              <a:lnSpc>
                <a:spcPct val="90000"/>
              </a:lnSpc>
              <a:defRPr sz="1800">
                <a:solidFill>
                  <a:srgbClr val="000000"/>
                </a:solidFill>
              </a:defRPr>
            </a:pPr>
            <a:r>
              <a:rPr sz="4032" cap="all" dirty="0">
                <a:solidFill>
                  <a:srgbClr val="DEDEDE"/>
                </a:solidFill>
                <a:latin typeface="Franklin Gothic Demi Cond" panose="020B0706030402020204" pitchFamily="34" charset="0"/>
              </a:rPr>
              <a:t>Myers-Briggs Indicator Personality Test</a:t>
            </a:r>
          </a:p>
        </p:txBody>
      </p:sp>
    </p:spTree>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p:nvPr/>
        </p:nvSpPr>
        <p:spPr>
          <a:xfrm>
            <a:off x="599621" y="519543"/>
            <a:ext cx="12128191" cy="87145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R="457200"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000">
                <a:solidFill>
                  <a:srgbClr val="FFFFFF"/>
                </a:solidFill>
                <a:latin typeface="Arial"/>
                <a:ea typeface="Arial"/>
                <a:cs typeface="Arial"/>
                <a:sym typeface="Arial"/>
              </a:rPr>
              <a:t>-</a:t>
            </a:r>
            <a:r>
              <a:rPr sz="2500" b="1">
                <a:solidFill>
                  <a:srgbClr val="FFFFFF"/>
                </a:solidFill>
                <a:latin typeface="Arial"/>
                <a:ea typeface="Arial"/>
                <a:cs typeface="Arial"/>
                <a:sym typeface="Arial"/>
              </a:rPr>
              <a:t>ISTP</a:t>
            </a:r>
            <a:r>
              <a:rPr sz="2500">
                <a:solidFill>
                  <a:srgbClr val="FFFFFF"/>
                </a:solidFill>
                <a:latin typeface="Arial"/>
                <a:ea typeface="Arial"/>
                <a:cs typeface="Arial"/>
                <a:sym typeface="Arial"/>
              </a:rPr>
              <a:t>. You are centered on the inside world, a person of thoughts and (sometimes) emotions. You prefer dealing with the present and factual, using logic to make decisions. You are  flexible, open, practical, quiet, detached, organized, and reasonably adaptable. You are also curious and maybe impulsive. You sometimes create unexpected ideas with surprising results.</a:t>
            </a:r>
          </a:p>
          <a:p>
            <a:pPr marR="457200"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endParaRPr sz="2000">
              <a:solidFill>
                <a:srgbClr val="FFFFFF"/>
              </a:solidFill>
              <a:latin typeface="Arial"/>
              <a:ea typeface="Arial"/>
              <a:cs typeface="Arial"/>
              <a:sym typeface="Arial"/>
            </a:endParaRPr>
          </a:p>
          <a:p>
            <a:pPr marR="457200"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000">
                <a:solidFill>
                  <a:srgbClr val="FFFFFF"/>
                </a:solidFill>
                <a:latin typeface="Arial"/>
                <a:ea typeface="Arial"/>
                <a:cs typeface="Arial"/>
                <a:sym typeface="Arial"/>
              </a:rPr>
              <a:t>-</a:t>
            </a:r>
            <a:r>
              <a:rPr sz="2500" b="1">
                <a:solidFill>
                  <a:srgbClr val="FFFFFF"/>
                </a:solidFill>
                <a:latin typeface="Arial"/>
                <a:ea typeface="Arial"/>
                <a:cs typeface="Arial"/>
                <a:sym typeface="Arial"/>
              </a:rPr>
              <a:t>ISTJ</a:t>
            </a:r>
            <a:r>
              <a:rPr sz="2500">
                <a:solidFill>
                  <a:srgbClr val="FFFFFF"/>
                </a:solidFill>
                <a:latin typeface="Arial"/>
                <a:ea typeface="Arial"/>
                <a:cs typeface="Arial"/>
                <a:sym typeface="Arial"/>
              </a:rPr>
              <a:t>. You are centered on the inside world, a person of thoughts and (sometimes) emotions. You prefer dealing with the present and factual, using various options to make decisions. You are  organized, logical, quiet, and serious. You are also a keen observer of life, well prepared for most eventualities, and have a good understanding of most situations. You believe in practical objectives. </a:t>
            </a:r>
          </a:p>
          <a:p>
            <a:pPr marR="457200"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endParaRPr sz="2000">
              <a:solidFill>
                <a:srgbClr val="FFFFFF"/>
              </a:solidFill>
              <a:latin typeface="Arial"/>
              <a:ea typeface="Arial"/>
              <a:cs typeface="Arial"/>
              <a:sym typeface="Arial"/>
            </a:endParaRPr>
          </a:p>
          <a:p>
            <a:pPr marR="457200"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000">
                <a:solidFill>
                  <a:srgbClr val="FFFFFF"/>
                </a:solidFill>
                <a:latin typeface="Arial"/>
                <a:ea typeface="Arial"/>
                <a:cs typeface="Arial"/>
                <a:sym typeface="Arial"/>
              </a:rPr>
              <a:t>-</a:t>
            </a:r>
            <a:r>
              <a:rPr sz="2500" b="1">
                <a:solidFill>
                  <a:srgbClr val="FFFFFF"/>
                </a:solidFill>
                <a:latin typeface="Arial"/>
                <a:ea typeface="Arial"/>
                <a:cs typeface="Arial"/>
                <a:sym typeface="Arial"/>
              </a:rPr>
              <a:t>ISFP</a:t>
            </a:r>
            <a:r>
              <a:rPr sz="2500">
                <a:solidFill>
                  <a:srgbClr val="FFFFFF"/>
                </a:solidFill>
                <a:latin typeface="Arial"/>
                <a:ea typeface="Arial"/>
                <a:cs typeface="Arial"/>
                <a:sym typeface="Arial"/>
              </a:rPr>
              <a:t>. You are centered on the inside world, a person of thoughts and emotions. You prefer dealing with the present and factual, using personal values to make decisions. You are reasonably adaptable, quiet, and friendly. You like to interact with small groups of people, and have a caring and sensitive approach to  others. You also like to avoid confrontation or conflict, and tend to operate as a supportive team player. </a:t>
            </a:r>
          </a:p>
          <a:p>
            <a:pPr marR="457200"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endParaRPr sz="2100">
              <a:solidFill>
                <a:srgbClr val="FFFFFF"/>
              </a:solidFill>
              <a:latin typeface="Arial"/>
              <a:ea typeface="Arial"/>
              <a:cs typeface="Arial"/>
              <a:sym typeface="Arial"/>
            </a:endParaRPr>
          </a:p>
          <a:p>
            <a:pPr marR="457200"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500" b="1">
                <a:solidFill>
                  <a:srgbClr val="FFFFFF"/>
                </a:solidFill>
                <a:latin typeface="Arial"/>
                <a:ea typeface="Arial"/>
                <a:cs typeface="Arial"/>
                <a:sym typeface="Arial"/>
              </a:rPr>
              <a:t>ISFJ</a:t>
            </a:r>
            <a:r>
              <a:rPr sz="2500">
                <a:solidFill>
                  <a:srgbClr val="FFFFFF"/>
                </a:solidFill>
                <a:latin typeface="Arial"/>
                <a:ea typeface="Arial"/>
                <a:cs typeface="Arial"/>
                <a:sym typeface="Arial"/>
              </a:rPr>
              <a:t>. You are centered on the inside world, a person of thoughts and emotions. You prefer dealing with the present and factual, using personal values to make decisions. You are organized,  quiet, and a serious observer of people. You like to help others, and are conscientious and loyal. You also like to avoid confrontation or conflict, and tend to be perceptive and sensitive of others' feelings.</a:t>
            </a:r>
          </a:p>
        </p:txBody>
      </p:sp>
    </p:spTree>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182123" y="354661"/>
            <a:ext cx="12640554" cy="905699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400" b="1">
                <a:solidFill>
                  <a:srgbClr val="FFFFFF"/>
                </a:solidFill>
                <a:latin typeface="Arial"/>
                <a:ea typeface="Arial"/>
                <a:cs typeface="Arial"/>
                <a:sym typeface="Arial"/>
              </a:rPr>
              <a:t>INTP</a:t>
            </a:r>
            <a:r>
              <a:rPr sz="2400">
                <a:solidFill>
                  <a:srgbClr val="FFFFFF"/>
                </a:solidFill>
                <a:latin typeface="Arial"/>
                <a:ea typeface="Arial"/>
                <a:cs typeface="Arial"/>
                <a:sym typeface="Arial"/>
              </a:rPr>
              <a:t>. You are centered on the inside world, a person of thoughts and (sometimes) emotions. You prefer dealing with patterns and possibilities, using logic to make decisions. You are flexible, open, quiet, detached, and reasonably adaptable. You do not like routine, and will experiment to see if things can be improved. You enjoy complex problems and using your intellect.</a:t>
            </a: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endParaRPr sz="1900">
              <a:solidFill>
                <a:srgbClr val="FFFFFF"/>
              </a:solidFill>
              <a:latin typeface="Arial"/>
              <a:ea typeface="Arial"/>
              <a:cs typeface="Arial"/>
              <a:sym typeface="Arial"/>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600" b="1">
                <a:solidFill>
                  <a:srgbClr val="FFFFFF"/>
                </a:solidFill>
                <a:latin typeface="Arial"/>
                <a:ea typeface="Arial"/>
                <a:cs typeface="Arial"/>
                <a:sym typeface="Arial"/>
              </a:rPr>
              <a:t>-INTJ. </a:t>
            </a:r>
            <a:r>
              <a:rPr sz="2600">
                <a:solidFill>
                  <a:srgbClr val="FFFFFF"/>
                </a:solidFill>
                <a:latin typeface="Arial"/>
                <a:ea typeface="Arial"/>
                <a:cs typeface="Arial"/>
                <a:sym typeface="Arial"/>
              </a:rPr>
              <a:t>You are centered on the inside world, a person of thoughts and (sometimes) emotions. You prefer dealing with patterns and future possibilities, using impersonal analysis to make decisions. You are a strategist, organized and logical. You prefer  identifying long term goals and working towards them. You tend to be skeptical, critical, competent, and have a strong, detail-oriented intellect.</a:t>
            </a: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endParaRPr sz="2100">
              <a:solidFill>
                <a:srgbClr val="FFFFFF"/>
              </a:solidFill>
              <a:latin typeface="Arial"/>
              <a:ea typeface="Arial"/>
              <a:cs typeface="Arial"/>
              <a:sym typeface="Arial"/>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600" b="1">
                <a:solidFill>
                  <a:srgbClr val="FFFFFF"/>
                </a:solidFill>
                <a:latin typeface="Arial"/>
                <a:ea typeface="Arial"/>
                <a:cs typeface="Arial"/>
                <a:sym typeface="Arial"/>
              </a:rPr>
              <a:t>INFP</a:t>
            </a:r>
            <a:r>
              <a:rPr sz="2600">
                <a:solidFill>
                  <a:srgbClr val="FFFFFF"/>
                </a:solidFill>
                <a:latin typeface="Arial"/>
                <a:ea typeface="Arial"/>
                <a:cs typeface="Arial"/>
                <a:sym typeface="Arial"/>
              </a:rPr>
              <a:t>. You are centered on the inside world, a person of thoughts and emotions. You prefer dealing with patterns and possibilities, using personal values to make decisions. You are flexible, open, and creative. You are also quiet and adaptable, interested in new ideas, and prefer  work that is meaningful and makes a creative contribution to life. You like people (though often you express this quietly) and have a desire to see   others grow and develop.  </a:t>
            </a: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endParaRPr sz="2100">
              <a:solidFill>
                <a:srgbClr val="FFFFFF"/>
              </a:solidFill>
              <a:latin typeface="Arial"/>
              <a:ea typeface="Arial"/>
              <a:cs typeface="Arial"/>
              <a:sym typeface="Arial"/>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600" b="1">
                <a:solidFill>
                  <a:srgbClr val="FFFFFF"/>
                </a:solidFill>
                <a:latin typeface="Arial"/>
                <a:ea typeface="Arial"/>
                <a:cs typeface="Arial"/>
                <a:sym typeface="Arial"/>
              </a:rPr>
              <a:t>INFJ</a:t>
            </a:r>
            <a:r>
              <a:rPr sz="2600">
                <a:solidFill>
                  <a:srgbClr val="FFFFFF"/>
                </a:solidFill>
                <a:latin typeface="Arial"/>
                <a:ea typeface="Arial"/>
                <a:cs typeface="Arial"/>
                <a:sym typeface="Arial"/>
              </a:rPr>
              <a:t>. You are centered on the inside world, a person of thoughts and emotions. You prefer dealing with patterns and possibilities, using personal values to make decisions. You are organized,  often with a private sense of purpose, and work steadily towards fulfilling your goals. You have a quiet concern for people, like to help them grow, and often have a good insight into others (frequently not expressed).</a:t>
            </a:r>
          </a:p>
        </p:txBody>
      </p:sp>
    </p:spTree>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p:nvPr/>
        </p:nvSpPr>
        <p:spPr>
          <a:xfrm>
            <a:off x="431669" y="779893"/>
            <a:ext cx="12197089" cy="81938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500" b="1">
                <a:solidFill>
                  <a:srgbClr val="FFFFFF"/>
                </a:solidFill>
                <a:latin typeface="Arial"/>
                <a:ea typeface="Arial"/>
                <a:cs typeface="Arial"/>
                <a:sym typeface="Arial"/>
              </a:rPr>
              <a:t>ESTP. </a:t>
            </a:r>
            <a:r>
              <a:rPr sz="2500">
                <a:solidFill>
                  <a:srgbClr val="FFFFFF"/>
                </a:solidFill>
                <a:latin typeface="Arial"/>
                <a:ea typeface="Arial"/>
                <a:cs typeface="Arial"/>
                <a:sym typeface="Arial"/>
              </a:rPr>
              <a:t>You are centered on the outside world, a person of actions and spoken words.   You prefer dealing with the present and factual, using logic and objectivity to  make decisions. You are flexible, practical, organized, and a problem-solver. You can also be impulsive, and can sometimes neglect follow-through. But you thrive on lots of activity, especially the kind which requires action and organization. </a:t>
            </a: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endParaRPr sz="2500">
              <a:solidFill>
                <a:srgbClr val="FFFFFF"/>
              </a:solidFill>
              <a:latin typeface="Arial"/>
              <a:ea typeface="Arial"/>
              <a:cs typeface="Arial"/>
              <a:sym typeface="Arial"/>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500" b="1">
                <a:solidFill>
                  <a:srgbClr val="FFFFFF"/>
                </a:solidFill>
                <a:latin typeface="Arial"/>
                <a:ea typeface="Arial"/>
                <a:cs typeface="Arial"/>
                <a:sym typeface="Arial"/>
              </a:rPr>
              <a:t>-ESTJ</a:t>
            </a:r>
            <a:r>
              <a:rPr sz="2500">
                <a:solidFill>
                  <a:srgbClr val="FFFFFF"/>
                </a:solidFill>
                <a:latin typeface="Arial"/>
                <a:ea typeface="Arial"/>
                <a:cs typeface="Arial"/>
                <a:sym typeface="Arial"/>
              </a:rPr>
              <a:t>. You are centered on the outside world, a person of actions and spoken words. You prefer dealing with the present and factual, using logic to  make decisions. You are practical, traditional, and businesslike.  You are detail-oriented, and prefer to use trusted concepts, rather than untested ideas and strategies.</a:t>
            </a: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endParaRPr sz="2500">
              <a:solidFill>
                <a:srgbClr val="FFFFFF"/>
              </a:solidFill>
              <a:latin typeface="Arial"/>
              <a:ea typeface="Arial"/>
              <a:cs typeface="Arial"/>
              <a:sym typeface="Arial"/>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500" b="1">
                <a:solidFill>
                  <a:srgbClr val="FFFFFF"/>
                </a:solidFill>
                <a:latin typeface="Arial"/>
                <a:ea typeface="Arial"/>
                <a:cs typeface="Arial"/>
                <a:sym typeface="Arial"/>
              </a:rPr>
              <a:t>-ESFP.</a:t>
            </a:r>
            <a:r>
              <a:rPr sz="2500">
                <a:solidFill>
                  <a:srgbClr val="FFFFFF"/>
                </a:solidFill>
                <a:latin typeface="Arial"/>
                <a:ea typeface="Arial"/>
                <a:cs typeface="Arial"/>
                <a:sym typeface="Arial"/>
              </a:rPr>
              <a:t> You are centered on the outside world, a person of actions and spoken words.  You prefer dealing with the present and factual, and enjoy having friendships with people. You are flexible, spontaneous,  impulsive, and make new friends easily. You often work best in practical situations involving others, or in  dealing with urgent problems, such as fire-fighting or trouble shooting.</a:t>
            </a: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endParaRPr sz="2500">
              <a:solidFill>
                <a:srgbClr val="FFFFFF"/>
              </a:solidFill>
              <a:latin typeface="Arial"/>
              <a:ea typeface="Arial"/>
              <a:cs typeface="Arial"/>
              <a:sym typeface="Arial"/>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500" b="1">
                <a:solidFill>
                  <a:srgbClr val="FFFFFF"/>
                </a:solidFill>
                <a:latin typeface="Arial"/>
                <a:ea typeface="Arial"/>
                <a:cs typeface="Arial"/>
                <a:sym typeface="Arial"/>
              </a:rPr>
              <a:t>-ESFJ.</a:t>
            </a:r>
            <a:r>
              <a:rPr sz="2500">
                <a:solidFill>
                  <a:srgbClr val="FFFFFF"/>
                </a:solidFill>
                <a:latin typeface="Arial"/>
                <a:ea typeface="Arial"/>
                <a:cs typeface="Arial"/>
                <a:sym typeface="Arial"/>
              </a:rPr>
              <a:t> You are centered on the outside world, a person of actions and spoken words.   You prefer dealing with the present and factual, using personal values to  make decisions. You are very warm, friendly, and like dealing with people. You often find conflict or criticism difficult to handle, but have a strong sense of obligation and loyalty. You also have a powerful desire to be of service to others.</a:t>
            </a:r>
          </a:p>
        </p:txBody>
      </p:sp>
    </p:spTree>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p:nvPr/>
        </p:nvSpPr>
        <p:spPr>
          <a:xfrm>
            <a:off x="431669" y="227443"/>
            <a:ext cx="12197089" cy="92987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500" b="1">
                <a:solidFill>
                  <a:srgbClr val="FFFFFF"/>
                </a:solidFill>
                <a:latin typeface="Arial"/>
                <a:ea typeface="Arial"/>
                <a:cs typeface="Arial"/>
                <a:sym typeface="Arial"/>
              </a:rPr>
              <a:t>ENTP.</a:t>
            </a:r>
            <a:r>
              <a:rPr sz="2500">
                <a:solidFill>
                  <a:srgbClr val="FFFFFF"/>
                </a:solidFill>
                <a:latin typeface="Arial"/>
                <a:ea typeface="Arial"/>
                <a:cs typeface="Arial"/>
                <a:sym typeface="Arial"/>
              </a:rPr>
              <a:t> You are centered on the outside world, a person of actions and spoken words.   You prefer dealing with patterns and possibilities, using logic to  make decisions. You are adaptable, very open to new ideas, especially about improving your competence or skill. You can be an ingenious problem solver, and can enjoy a good argument. You are interested in change, like to overcome new difficulties, and tend to employ creative applications in life and work. </a:t>
            </a: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endParaRPr sz="2500">
              <a:solidFill>
                <a:srgbClr val="FFFFFF"/>
              </a:solidFill>
              <a:latin typeface="Arial"/>
              <a:ea typeface="Arial"/>
              <a:cs typeface="Arial"/>
              <a:sym typeface="Arial"/>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500" b="1">
                <a:solidFill>
                  <a:srgbClr val="FFFFFF"/>
                </a:solidFill>
                <a:latin typeface="Arial"/>
                <a:ea typeface="Arial"/>
                <a:cs typeface="Arial"/>
                <a:sym typeface="Arial"/>
              </a:rPr>
              <a:t>-ENTJ.</a:t>
            </a:r>
            <a:r>
              <a:rPr sz="2500">
                <a:solidFill>
                  <a:srgbClr val="FFFFFF"/>
                </a:solidFill>
                <a:latin typeface="Arial"/>
                <a:ea typeface="Arial"/>
                <a:cs typeface="Arial"/>
                <a:sym typeface="Arial"/>
              </a:rPr>
              <a:t> You are centered on the outside world, a person of actions and spoken words.   You prefer dealing with patterns and possibilities, using various courses of action to  make decisions. You are organized, logical, and prefer to control life, often taking the role of executive or director. You have a business-like and impersonal approach, sometimes appearing intolerant of people without the same high standards.</a:t>
            </a: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endParaRPr sz="2500">
              <a:solidFill>
                <a:srgbClr val="FFFFFF"/>
              </a:solidFill>
              <a:latin typeface="Arial"/>
              <a:ea typeface="Arial"/>
              <a:cs typeface="Arial"/>
              <a:sym typeface="Arial"/>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500" b="1">
                <a:solidFill>
                  <a:srgbClr val="FFFFFF"/>
                </a:solidFill>
                <a:latin typeface="Arial"/>
                <a:ea typeface="Arial"/>
                <a:cs typeface="Arial"/>
                <a:sym typeface="Arial"/>
              </a:rPr>
              <a:t>ENFP. </a:t>
            </a:r>
            <a:r>
              <a:rPr sz="2500">
                <a:solidFill>
                  <a:srgbClr val="FFFFFF"/>
                </a:solidFill>
                <a:latin typeface="Arial"/>
                <a:ea typeface="Arial"/>
                <a:cs typeface="Arial"/>
                <a:sym typeface="Arial"/>
              </a:rPr>
              <a:t>You are centered on the outside world, a person of actions and spoken words.   You prefer dealing with patterns and possibilities, using personal values to  make decisions. You are flexible, open, creative, insightful, and people-oriented. You like working toward a general goal, using variety and experimentation, though sometimes you may neglect details and planning.</a:t>
            </a: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endParaRPr sz="2500">
              <a:solidFill>
                <a:srgbClr val="FFFFFF"/>
              </a:solidFill>
              <a:latin typeface="Arial"/>
              <a:ea typeface="Arial"/>
              <a:cs typeface="Arial"/>
              <a:sym typeface="Arial"/>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0000"/>
                </a:solidFill>
              </a:defRPr>
            </a:pPr>
            <a:r>
              <a:rPr sz="2500" b="1">
                <a:solidFill>
                  <a:srgbClr val="FFFFFF"/>
                </a:solidFill>
                <a:latin typeface="Arial"/>
                <a:ea typeface="Arial"/>
                <a:cs typeface="Arial"/>
                <a:sym typeface="Arial"/>
              </a:rPr>
              <a:t>-ENFJ. </a:t>
            </a:r>
            <a:r>
              <a:rPr sz="2500">
                <a:solidFill>
                  <a:srgbClr val="FFFFFF"/>
                </a:solidFill>
                <a:latin typeface="Arial"/>
                <a:ea typeface="Arial"/>
                <a:cs typeface="Arial"/>
                <a:sym typeface="Arial"/>
              </a:rPr>
              <a:t>You are centered on the outside world, a person of actions and spoken words.   You prefer dealing with patterns and possibilities, using personal values to  make decisions. Your life is organized,  highly sociable, and expressive of feelings. You seek to develop stable relationships with people. You also find it difficult to deal with conflicts or criticism, especially in  long-term relationships. You like situations involving people.</a:t>
            </a:r>
          </a:p>
        </p:txBody>
      </p:sp>
    </p:spTree>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67" name="Notebook paper.gif"/>
          <p:cNvPicPr/>
          <p:nvPr/>
        </p:nvPicPr>
        <p:blipFill>
          <a:blip r:embed="rId4">
            <a:extLst/>
          </a:blip>
          <a:stretch>
            <a:fillRect/>
          </a:stretch>
        </p:blipFill>
        <p:spPr>
          <a:xfrm>
            <a:off x="2425700" y="1600200"/>
            <a:ext cx="7976692" cy="8263436"/>
          </a:xfrm>
          <a:prstGeom prst="rect">
            <a:avLst/>
          </a:prstGeom>
          <a:ln w="12700">
            <a:miter lim="400000"/>
          </a:ln>
          <a:effectLst>
            <a:outerShdw blurRad="520700" dist="87567" dir="5400000" rotWithShape="0">
              <a:srgbClr val="000000"/>
            </a:outerShdw>
          </a:effectLst>
        </p:spPr>
      </p:pic>
      <p:sp>
        <p:nvSpPr>
          <p:cNvPr id="68" name="Shape 68"/>
          <p:cNvSpPr>
            <a:spLocks noGrp="1"/>
          </p:cNvSpPr>
          <p:nvPr>
            <p:ph type="title"/>
          </p:nvPr>
        </p:nvSpPr>
        <p:spPr>
          <a:xfrm>
            <a:off x="635000" y="260350"/>
            <a:ext cx="11582400" cy="1190375"/>
          </a:xfrm>
          <a:prstGeom prst="rect">
            <a:avLst/>
          </a:prstGeom>
        </p:spPr>
        <p:txBody>
          <a:bodyPr>
            <a:normAutofit/>
          </a:bodyPr>
          <a:lstStyle/>
          <a:p>
            <a:pPr lvl="0" algn="ctr" defTabSz="327152">
              <a:lnSpc>
                <a:spcPct val="100000"/>
              </a:lnSpc>
              <a:defRPr sz="1800" cap="none">
                <a:solidFill>
                  <a:srgbClr val="000000"/>
                </a:solidFill>
              </a:defRPr>
            </a:pPr>
            <a:r>
              <a:rPr sz="3136" dirty="0">
                <a:solidFill>
                  <a:srgbClr val="558AAB"/>
                </a:solidFill>
                <a:latin typeface="Franklin Gothic Demi Cond" panose="020B0706030402020204" pitchFamily="34" charset="0"/>
              </a:rPr>
              <a:t>An Adaptation of the</a:t>
            </a:r>
          </a:p>
          <a:p>
            <a:pPr lvl="0" algn="ctr" defTabSz="327152">
              <a:defRPr sz="1800" cap="none">
                <a:solidFill>
                  <a:srgbClr val="000000"/>
                </a:solidFill>
              </a:defRPr>
            </a:pPr>
            <a:r>
              <a:rPr sz="4032" cap="all" dirty="0">
                <a:solidFill>
                  <a:srgbClr val="DEDEDE"/>
                </a:solidFill>
                <a:latin typeface="Franklin Gothic Demi Cond" panose="020B0706030402020204" pitchFamily="34" charset="0"/>
              </a:rPr>
              <a:t>Myers-Briggs Indicator Personality Test</a:t>
            </a:r>
          </a:p>
        </p:txBody>
      </p:sp>
      <p:sp>
        <p:nvSpPr>
          <p:cNvPr id="69" name="Shape 69"/>
          <p:cNvSpPr/>
          <p:nvPr/>
        </p:nvSpPr>
        <p:spPr>
          <a:xfrm>
            <a:off x="3286695" y="2153862"/>
            <a:ext cx="6933680" cy="227087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2" indent="15304" defTabSz="914400">
              <a:lnSpc>
                <a:spcPct val="70000"/>
              </a:lnSpc>
              <a:spcBef>
                <a:spcPts val="500"/>
              </a:spcBef>
              <a:defRPr sz="1800">
                <a:solidFill>
                  <a:srgbClr val="000000"/>
                </a:solidFill>
              </a:defRPr>
            </a:pPr>
            <a:endParaRPr lang="en-US" sz="1900" dirty="0" smtClean="0">
              <a:latin typeface="Comic Sans MS"/>
              <a:ea typeface="Comic Sans MS"/>
              <a:cs typeface="Comic Sans MS"/>
              <a:sym typeface="Comic Sans MS"/>
            </a:endParaRPr>
          </a:p>
          <a:p>
            <a:pPr lvl="2" indent="15304" defTabSz="914400">
              <a:lnSpc>
                <a:spcPct val="70000"/>
              </a:lnSpc>
              <a:spcBef>
                <a:spcPts val="500"/>
              </a:spcBef>
              <a:defRPr sz="1800">
                <a:solidFill>
                  <a:srgbClr val="000000"/>
                </a:solidFill>
              </a:defRPr>
            </a:pPr>
            <a:r>
              <a:rPr lang="en-US" sz="1900" dirty="0" smtClean="0">
                <a:latin typeface="Comic Sans MS"/>
                <a:ea typeface="Comic Sans MS"/>
                <a:cs typeface="Comic Sans MS"/>
                <a:sym typeface="Comic Sans MS"/>
              </a:rPr>
              <a:t>MBTI </a:t>
            </a:r>
            <a:r>
              <a:rPr sz="1900" dirty="0" smtClean="0">
                <a:latin typeface="Comic Sans MS"/>
                <a:ea typeface="Comic Sans MS"/>
                <a:cs typeface="Comic Sans MS"/>
                <a:sym typeface="Comic Sans MS"/>
              </a:rPr>
              <a:t>Personality </a:t>
            </a:r>
            <a:r>
              <a:rPr lang="en-US" sz="1900" dirty="0" smtClean="0">
                <a:latin typeface="Comic Sans MS"/>
                <a:ea typeface="Comic Sans MS"/>
                <a:cs typeface="Comic Sans MS"/>
                <a:sym typeface="Comic Sans MS"/>
              </a:rPr>
              <a:t>T</a:t>
            </a:r>
            <a:r>
              <a:rPr sz="1900" dirty="0" smtClean="0">
                <a:latin typeface="Comic Sans MS"/>
                <a:ea typeface="Comic Sans MS"/>
                <a:cs typeface="Comic Sans MS"/>
                <a:sym typeface="Comic Sans MS"/>
              </a:rPr>
              <a:t>est</a:t>
            </a:r>
            <a:endParaRPr sz="1900" dirty="0">
              <a:latin typeface="Comic Sans MS"/>
              <a:ea typeface="Comic Sans MS"/>
              <a:cs typeface="Comic Sans MS"/>
              <a:sym typeface="Comic Sans MS"/>
            </a:endParaRPr>
          </a:p>
          <a:p>
            <a:pPr lvl="2" indent="15304" algn="r" defTabSz="914400">
              <a:lnSpc>
                <a:spcPct val="70000"/>
              </a:lnSpc>
              <a:spcBef>
                <a:spcPts val="500"/>
              </a:spcBef>
              <a:defRPr sz="1800">
                <a:solidFill>
                  <a:srgbClr val="000000"/>
                </a:solidFill>
              </a:defRPr>
            </a:pPr>
            <a:endParaRPr sz="1900" dirty="0">
              <a:latin typeface="Comic Sans MS"/>
              <a:ea typeface="Comic Sans MS"/>
              <a:cs typeface="Comic Sans MS"/>
              <a:sym typeface="Comic Sans MS"/>
            </a:endParaRPr>
          </a:p>
          <a:p>
            <a:pPr lvl="2" indent="15304" algn="l" defTabSz="914400">
              <a:spcBef>
                <a:spcPts val="500"/>
              </a:spcBef>
              <a:defRPr sz="1800">
                <a:solidFill>
                  <a:srgbClr val="000000"/>
                </a:solidFill>
              </a:defRPr>
            </a:pPr>
            <a:r>
              <a:rPr sz="1900" dirty="0">
                <a:latin typeface="Comic Sans MS"/>
                <a:ea typeface="Comic Sans MS"/>
                <a:cs typeface="Comic Sans MS"/>
                <a:sym typeface="Comic Sans MS"/>
              </a:rPr>
              <a:t>1. 		</a:t>
            </a:r>
          </a:p>
          <a:p>
            <a:pPr lvl="2" indent="15304" algn="l" defTabSz="914400">
              <a:spcBef>
                <a:spcPts val="500"/>
              </a:spcBef>
              <a:defRPr sz="1800">
                <a:solidFill>
                  <a:srgbClr val="000000"/>
                </a:solidFill>
              </a:defRPr>
            </a:pPr>
            <a:r>
              <a:rPr sz="1900" dirty="0">
                <a:latin typeface="Comic Sans MS"/>
                <a:ea typeface="Comic Sans MS"/>
                <a:cs typeface="Comic Sans MS"/>
                <a:sym typeface="Comic Sans MS"/>
              </a:rPr>
              <a:t>2. </a:t>
            </a:r>
          </a:p>
          <a:p>
            <a:pPr lvl="2" indent="15304" algn="l" defTabSz="914400">
              <a:spcBef>
                <a:spcPts val="500"/>
              </a:spcBef>
              <a:defRPr sz="1800">
                <a:solidFill>
                  <a:srgbClr val="000000"/>
                </a:solidFill>
              </a:defRPr>
            </a:pPr>
            <a:r>
              <a:rPr sz="1900" dirty="0">
                <a:latin typeface="Comic Sans MS"/>
                <a:ea typeface="Comic Sans MS"/>
                <a:cs typeface="Comic Sans MS"/>
                <a:sym typeface="Comic Sans MS"/>
              </a:rPr>
              <a:t>3. 	</a:t>
            </a:r>
          </a:p>
          <a:p>
            <a:pPr lvl="2" indent="15304" algn="l" defTabSz="914400">
              <a:spcBef>
                <a:spcPts val="500"/>
              </a:spcBef>
              <a:defRPr sz="1800">
                <a:solidFill>
                  <a:srgbClr val="000000"/>
                </a:solidFill>
              </a:defRPr>
            </a:pPr>
            <a:r>
              <a:rPr sz="1900" dirty="0">
                <a:latin typeface="Comic Sans MS"/>
                <a:ea typeface="Comic Sans MS"/>
                <a:cs typeface="Comic Sans MS"/>
                <a:sym typeface="Comic Sans MS"/>
              </a:rPr>
              <a:t>4.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750" fill="hold"/>
                                        <p:tgtEl>
                                          <p:spTgt spid="67"/>
                                        </p:tgtEl>
                                        <p:attrNameLst>
                                          <p:attrName>ppt_x</p:attrName>
                                        </p:attrNameLst>
                                      </p:cBhvr>
                                      <p:tavLst>
                                        <p:tav tm="0">
                                          <p:val>
                                            <p:strVal val="#ppt_x"/>
                                          </p:val>
                                        </p:tav>
                                        <p:tav tm="100000">
                                          <p:val>
                                            <p:strVal val="#ppt_x"/>
                                          </p:val>
                                        </p:tav>
                                      </p:tavLst>
                                    </p:anim>
                                    <p:anim calcmode="lin" valueType="num">
                                      <p:cBhvr additive="base">
                                        <p:cTn id="8" dur="750" fill="hold"/>
                                        <p:tgtEl>
                                          <p:spTgt spid="67"/>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69">
                                            <p:bg/>
                                          </p:spTgt>
                                        </p:tgtEl>
                                        <p:attrNameLst>
                                          <p:attrName>style.visibility</p:attrName>
                                        </p:attrNameLst>
                                      </p:cBhvr>
                                      <p:to>
                                        <p:strVal val="visible"/>
                                      </p:to>
                                    </p:set>
                                    <p:animEffect transition="in" filter="wipe(left)">
                                      <p:cBhvr>
                                        <p:cTn id="12" dur="500"/>
                                        <p:tgtEl>
                                          <p:spTgt spid="69">
                                            <p:bg/>
                                          </p:spTgt>
                                        </p:tgtEl>
                                      </p:cBhvr>
                                    </p:animEffect>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69">
                                            <p:txEl>
                                              <p:pRg st="1" end="1"/>
                                            </p:txEl>
                                          </p:spTgt>
                                        </p:tgtEl>
                                        <p:attrNameLst>
                                          <p:attrName>style.visibility</p:attrName>
                                        </p:attrNameLst>
                                      </p:cBhvr>
                                      <p:to>
                                        <p:strVal val="visible"/>
                                      </p:to>
                                    </p:set>
                                    <p:animEffect transition="in" filter="wipe(left)">
                                      <p:cBhvr>
                                        <p:cTn id="16" dur="500"/>
                                        <p:tgtEl>
                                          <p:spTgt spid="69">
                                            <p:txEl>
                                              <p:pRg st="1" end="1"/>
                                            </p:txEl>
                                          </p:spTgt>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69">
                                            <p:txEl>
                                              <p:pRg st="3" end="3"/>
                                            </p:txEl>
                                          </p:spTgt>
                                        </p:tgtEl>
                                        <p:attrNameLst>
                                          <p:attrName>style.visibility</p:attrName>
                                        </p:attrNameLst>
                                      </p:cBhvr>
                                      <p:to>
                                        <p:strVal val="visible"/>
                                      </p:to>
                                    </p:set>
                                    <p:animEffect transition="in" filter="wipe(left)">
                                      <p:cBhvr>
                                        <p:cTn id="20" dur="500"/>
                                        <p:tgtEl>
                                          <p:spTgt spid="69">
                                            <p:txEl>
                                              <p:pRg st="3" end="3"/>
                                            </p:txEl>
                                          </p:spTgt>
                                        </p:tgtEl>
                                      </p:cBhvr>
                                    </p:animEffect>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69">
                                            <p:txEl>
                                              <p:pRg st="4" end="4"/>
                                            </p:txEl>
                                          </p:spTgt>
                                        </p:tgtEl>
                                        <p:attrNameLst>
                                          <p:attrName>style.visibility</p:attrName>
                                        </p:attrNameLst>
                                      </p:cBhvr>
                                      <p:to>
                                        <p:strVal val="visible"/>
                                      </p:to>
                                    </p:set>
                                    <p:animEffect transition="in" filter="wipe(left)">
                                      <p:cBhvr>
                                        <p:cTn id="24" dur="500"/>
                                        <p:tgtEl>
                                          <p:spTgt spid="69">
                                            <p:txEl>
                                              <p:pRg st="4" end="4"/>
                                            </p:txEl>
                                          </p:spTgt>
                                        </p:tgtEl>
                                      </p:cBhvr>
                                    </p:animEffect>
                                  </p:childTnLst>
                                </p:cTn>
                              </p:par>
                            </p:childTnLst>
                          </p:cTn>
                        </p:par>
                        <p:par>
                          <p:cTn id="25" fill="hold">
                            <p:stCondLst>
                              <p:cond delay="2750"/>
                            </p:stCondLst>
                            <p:childTnLst>
                              <p:par>
                                <p:cTn id="26" presetID="22" presetClass="entr" presetSubtype="8" fill="hold" grpId="0" nodeType="afterEffect">
                                  <p:stCondLst>
                                    <p:cond delay="0"/>
                                  </p:stCondLst>
                                  <p:childTnLst>
                                    <p:set>
                                      <p:cBhvr>
                                        <p:cTn id="27" dur="1" fill="hold">
                                          <p:stCondLst>
                                            <p:cond delay="0"/>
                                          </p:stCondLst>
                                        </p:cTn>
                                        <p:tgtEl>
                                          <p:spTgt spid="69">
                                            <p:txEl>
                                              <p:pRg st="5" end="5"/>
                                            </p:txEl>
                                          </p:spTgt>
                                        </p:tgtEl>
                                        <p:attrNameLst>
                                          <p:attrName>style.visibility</p:attrName>
                                        </p:attrNameLst>
                                      </p:cBhvr>
                                      <p:to>
                                        <p:strVal val="visible"/>
                                      </p:to>
                                    </p:set>
                                    <p:animEffect transition="in" filter="wipe(left)">
                                      <p:cBhvr>
                                        <p:cTn id="28" dur="500"/>
                                        <p:tgtEl>
                                          <p:spTgt spid="69">
                                            <p:txEl>
                                              <p:pRg st="5" end="5"/>
                                            </p:txEl>
                                          </p:spTgt>
                                        </p:tgtEl>
                                      </p:cBhvr>
                                    </p:animEffect>
                                  </p:childTnLst>
                                </p:cTn>
                              </p:par>
                            </p:childTnLst>
                          </p:cTn>
                        </p:par>
                        <p:par>
                          <p:cTn id="29" fill="hold">
                            <p:stCondLst>
                              <p:cond delay="3250"/>
                            </p:stCondLst>
                            <p:childTnLst>
                              <p:par>
                                <p:cTn id="30" presetID="22" presetClass="entr" presetSubtype="8" fill="hold" grpId="0" nodeType="afterEffect">
                                  <p:stCondLst>
                                    <p:cond delay="0"/>
                                  </p:stCondLst>
                                  <p:childTnLst>
                                    <p:set>
                                      <p:cBhvr>
                                        <p:cTn id="31" dur="1" fill="hold">
                                          <p:stCondLst>
                                            <p:cond delay="0"/>
                                          </p:stCondLst>
                                        </p:cTn>
                                        <p:tgtEl>
                                          <p:spTgt spid="69">
                                            <p:txEl>
                                              <p:pRg st="6" end="6"/>
                                            </p:txEl>
                                          </p:spTgt>
                                        </p:tgtEl>
                                        <p:attrNameLst>
                                          <p:attrName>style.visibility</p:attrName>
                                        </p:attrNameLst>
                                      </p:cBhvr>
                                      <p:to>
                                        <p:strVal val="visible"/>
                                      </p:to>
                                    </p:set>
                                    <p:animEffect transition="in" filter="wipe(left)">
                                      <p:cBhvr>
                                        <p:cTn id="32" dur="500"/>
                                        <p:tgtEl>
                                          <p:spTgt spid="6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uiExpand="1" build="p"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myersbriggs.jpg"/>
          <p:cNvPicPr/>
          <p:nvPr/>
        </p:nvPicPr>
        <p:blipFill>
          <a:blip r:embed="rId3">
            <a:extLst/>
          </a:blip>
          <a:stretch>
            <a:fillRect/>
          </a:stretch>
        </p:blipFill>
        <p:spPr>
          <a:xfrm>
            <a:off x="6720008" y="1140771"/>
            <a:ext cx="5715001" cy="5715001"/>
          </a:xfrm>
          <a:prstGeom prst="rect">
            <a:avLst/>
          </a:prstGeom>
          <a:ln w="12700">
            <a:miter lim="400000"/>
          </a:ln>
          <a:effectLst>
            <a:outerShdw blurRad="266700" dist="70586" dir="3064000" rotWithShape="0">
              <a:srgbClr val="000000"/>
            </a:outerShdw>
          </a:effectLst>
        </p:spPr>
      </p:pic>
      <p:pic>
        <p:nvPicPr>
          <p:cNvPr id="74" name="Carl-Jung.jpg"/>
          <p:cNvPicPr/>
          <p:nvPr/>
        </p:nvPicPr>
        <p:blipFill>
          <a:blip r:embed="rId4">
            <a:extLst/>
          </a:blip>
          <a:srcRect l="9175" r="12724"/>
          <a:stretch>
            <a:fillRect/>
          </a:stretch>
        </p:blipFill>
        <p:spPr>
          <a:xfrm>
            <a:off x="655360" y="1126087"/>
            <a:ext cx="5585781" cy="5744518"/>
          </a:xfrm>
          <a:prstGeom prst="rect">
            <a:avLst/>
          </a:prstGeom>
          <a:ln w="12700">
            <a:miter lim="400000"/>
          </a:ln>
          <a:effectLst>
            <a:outerShdw blurRad="266700" dist="70586" dir="3064000" rotWithShape="0">
              <a:srgbClr val="000000"/>
            </a:outerShdw>
          </a:effectLst>
        </p:spPr>
      </p:pic>
      <p:sp>
        <p:nvSpPr>
          <p:cNvPr id="75" name="Shape 75"/>
          <p:cNvSpPr/>
          <p:nvPr/>
        </p:nvSpPr>
        <p:spPr>
          <a:xfrm>
            <a:off x="6459665" y="6999619"/>
            <a:ext cx="6380363" cy="53347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3200">
                <a:solidFill>
                  <a:srgbClr val="FFFFFF"/>
                </a:solidFill>
                <a:effectLst>
                  <a:outerShdw blurRad="25400" dist="38100" dir="3120000" rotWithShape="0">
                    <a:srgbClr val="000000"/>
                  </a:outerShdw>
                </a:effectLst>
              </a:defRPr>
            </a:lvl1pPr>
          </a:lstStyle>
          <a:p>
            <a:pPr lvl="0">
              <a:defRPr sz="1800">
                <a:solidFill>
                  <a:srgbClr val="000000"/>
                </a:solidFill>
                <a:effectLst/>
              </a:defRPr>
            </a:pPr>
            <a:r>
              <a:rPr sz="2800" dirty="0">
                <a:solidFill>
                  <a:srgbClr val="FFFFFF"/>
                </a:solidFill>
                <a:effectLst>
                  <a:outerShdw blurRad="25400" dist="38100" dir="3120000" rotWithShape="0">
                    <a:srgbClr val="000000"/>
                  </a:outerShdw>
                </a:effectLst>
              </a:rPr>
              <a:t>Isabel Briggs Myers   Katharine Briggs</a:t>
            </a:r>
          </a:p>
        </p:txBody>
      </p:sp>
      <p:sp>
        <p:nvSpPr>
          <p:cNvPr id="76" name="Shape 76"/>
          <p:cNvSpPr/>
          <p:nvPr/>
        </p:nvSpPr>
        <p:spPr>
          <a:xfrm>
            <a:off x="521560" y="6973570"/>
            <a:ext cx="5715001" cy="5855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200">
                <a:solidFill>
                  <a:srgbClr val="FFFFFF"/>
                </a:solidFill>
                <a:effectLst>
                  <a:outerShdw blurRad="25400" dist="38100" dir="3120000" rotWithShape="0">
                    <a:srgbClr val="000000"/>
                  </a:outerShdw>
                </a:effectLst>
              </a:defRPr>
            </a:lvl1pPr>
          </a:lstStyle>
          <a:p>
            <a:pPr lvl="0">
              <a:defRPr sz="1800">
                <a:solidFill>
                  <a:srgbClr val="000000"/>
                </a:solidFill>
                <a:effectLst/>
              </a:defRPr>
            </a:pPr>
            <a:r>
              <a:rPr sz="3200">
                <a:solidFill>
                  <a:srgbClr val="FFFFFF"/>
                </a:solidFill>
                <a:effectLst>
                  <a:outerShdw blurRad="25400" dist="38100" dir="3120000" rotWithShape="0">
                    <a:srgbClr val="000000"/>
                  </a:outerShdw>
                </a:effectLst>
              </a:rPr>
              <a:t>Carl Jung</a:t>
            </a:r>
          </a:p>
        </p:txBody>
      </p:sp>
      <p:sp>
        <p:nvSpPr>
          <p:cNvPr id="77" name="Shape 77"/>
          <p:cNvSpPr/>
          <p:nvPr/>
        </p:nvSpPr>
        <p:spPr>
          <a:xfrm>
            <a:off x="867111" y="7662261"/>
            <a:ext cx="5314351" cy="12714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l" defTabSz="457200">
              <a:defRPr sz="1800">
                <a:solidFill>
                  <a:srgbClr val="000000"/>
                </a:solidFill>
              </a:defRPr>
            </a:pPr>
            <a:r>
              <a:rPr sz="2700">
                <a:solidFill>
                  <a:srgbClr val="FFFFFF"/>
                </a:solidFill>
                <a:effectLst>
                  <a:outerShdw blurRad="38100" dist="25400" dir="18900000" rotWithShape="0">
                    <a:srgbClr val="000000"/>
                  </a:outerShdw>
                </a:effectLst>
                <a:latin typeface="Arial"/>
                <a:ea typeface="Arial"/>
                <a:cs typeface="Arial"/>
                <a:sym typeface="Arial"/>
              </a:rPr>
              <a:t>The theory of psychological type was introduced in the 1920s by </a:t>
            </a:r>
            <a:r>
              <a:rPr sz="2700">
                <a:solidFill>
                  <a:srgbClr val="FFFFFF"/>
                </a:solidFill>
                <a:effectLst>
                  <a:outerShdw blurRad="38100" dist="25400" dir="18900000" rotWithShape="0">
                    <a:srgbClr val="000000"/>
                  </a:outerShdw>
                </a:effectLst>
                <a:uFill>
                  <a:solidFill>
                    <a:srgbClr val="425EAC"/>
                  </a:solidFill>
                </a:uFill>
                <a:latin typeface="Arial"/>
                <a:ea typeface="Arial"/>
                <a:cs typeface="Arial"/>
                <a:sym typeface="Arial"/>
              </a:rPr>
              <a:t>Carl G. Jung</a:t>
            </a:r>
            <a:r>
              <a:rPr sz="2700">
                <a:solidFill>
                  <a:srgbClr val="FFFFFF"/>
                </a:solidFill>
                <a:effectLst>
                  <a:outerShdw blurRad="38100" dist="25400" dir="18900000" rotWithShape="0">
                    <a:srgbClr val="000000"/>
                  </a:outerShdw>
                </a:effectLst>
                <a:latin typeface="Arial"/>
                <a:ea typeface="Arial"/>
                <a:cs typeface="Arial"/>
                <a:sym typeface="Arial"/>
              </a:rPr>
              <a:t>.</a:t>
            </a:r>
          </a:p>
        </p:txBody>
      </p:sp>
      <p:sp>
        <p:nvSpPr>
          <p:cNvPr id="78" name="Shape 78"/>
          <p:cNvSpPr/>
          <p:nvPr/>
        </p:nvSpPr>
        <p:spPr>
          <a:xfrm>
            <a:off x="6992671" y="7796352"/>
            <a:ext cx="5314351" cy="8777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defRPr sz="2700">
                <a:solidFill>
                  <a:srgbClr val="FFFFFF"/>
                </a:solidFill>
                <a:effectLst>
                  <a:outerShdw blurRad="38100" dist="25400" dir="18900000" rotWithShape="0">
                    <a:srgbClr val="000000"/>
                  </a:outerShdw>
                </a:effectLst>
                <a:latin typeface="Arial"/>
                <a:ea typeface="Arial"/>
                <a:cs typeface="Arial"/>
                <a:sym typeface="Arial"/>
              </a:defRPr>
            </a:lvl1pPr>
          </a:lstStyle>
          <a:p>
            <a:pPr lvl="0">
              <a:defRPr sz="1800">
                <a:solidFill>
                  <a:srgbClr val="000000"/>
                </a:solidFill>
                <a:effectLst/>
              </a:defRPr>
            </a:pPr>
            <a:r>
              <a:rPr sz="2700">
                <a:solidFill>
                  <a:srgbClr val="FFFFFF"/>
                </a:solidFill>
                <a:effectLst>
                  <a:outerShdw blurRad="38100" dist="25400" dir="18900000" rotWithShape="0">
                    <a:srgbClr val="000000"/>
                  </a:outerShdw>
                </a:effectLst>
              </a:rPr>
              <a:t>The MBTI tool was developed in the 1940s by Briggs &amp; Myers</a:t>
            </a:r>
          </a:p>
        </p:txBody>
      </p:sp>
      <p:sp>
        <p:nvSpPr>
          <p:cNvPr id="2" name="Rectangle 1"/>
          <p:cNvSpPr/>
          <p:nvPr/>
        </p:nvSpPr>
        <p:spPr>
          <a:xfrm>
            <a:off x="0" y="152400"/>
            <a:ext cx="13004800" cy="1200329"/>
          </a:xfrm>
          <a:prstGeom prst="rect">
            <a:avLst/>
          </a:prstGeom>
        </p:spPr>
        <p:txBody>
          <a:bodyPr wrap="square">
            <a:spAutoFit/>
          </a:bodyPr>
          <a:lstStyle/>
          <a:p>
            <a:r>
              <a:rPr lang="en-US" b="1" dirty="0"/>
              <a:t>An Adaptation of the</a:t>
            </a:r>
          </a:p>
          <a:p>
            <a:r>
              <a:rPr lang="en-US" sz="5400" b="1" baseline="30000" dirty="0">
                <a:solidFill>
                  <a:srgbClr val="F6FFF9"/>
                </a:solidFill>
              </a:rPr>
              <a:t>Myers-Briggs Type Indicator(MBTI)</a:t>
            </a:r>
            <a:endParaRPr lang="en-US" sz="5400" dirty="0">
              <a:solidFill>
                <a:srgbClr val="F6FFF9"/>
              </a:solidFill>
            </a:endParaRPr>
          </a:p>
        </p:txBody>
      </p:sp>
    </p:spTree>
  </p:cSld>
  <p:clrMapOvr>
    <a:masterClrMapping/>
  </p:clrMapOvr>
  <p:transition spd="slow">
    <p:cover/>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74"/>
                                        </p:tgtEl>
                                        <p:attrNameLst>
                                          <p:attrName>style.visibility</p:attrName>
                                        </p:attrNameLst>
                                      </p:cBhvr>
                                      <p:to>
                                        <p:strVal val="visible"/>
                                      </p:to>
                                    </p:set>
                                    <p:animEffect transition="in" filter="wipe(left)">
                                      <p:cBhvr>
                                        <p:cTn id="7" dur="1000"/>
                                        <p:tgtEl>
                                          <p:spTgt spid="74"/>
                                        </p:tgtEl>
                                      </p:cBhvr>
                                    </p:animEffect>
                                  </p:childTnLst>
                                </p:cTn>
                              </p:par>
                            </p:childTnLst>
                          </p:cTn>
                        </p:par>
                        <p:par>
                          <p:cTn id="8" fill="hold">
                            <p:stCondLst>
                              <p:cond delay="1000"/>
                            </p:stCondLst>
                            <p:childTnLst>
                              <p:par>
                                <p:cTn id="9" presetID="22" presetClass="entr" presetSubtype="8" fill="hold" grpId="2" nodeType="afterEffect">
                                  <p:stCondLst>
                                    <p:cond delay="0"/>
                                  </p:stCondLst>
                                  <p:iterate>
                                    <p:tmAbs val="0"/>
                                  </p:iterate>
                                  <p:childTnLst>
                                    <p:set>
                                      <p:cBhvr>
                                        <p:cTn id="10" fill="hold"/>
                                        <p:tgtEl>
                                          <p:spTgt spid="76"/>
                                        </p:tgtEl>
                                        <p:attrNameLst>
                                          <p:attrName>style.visibility</p:attrName>
                                        </p:attrNameLst>
                                      </p:cBhvr>
                                      <p:to>
                                        <p:strVal val="visible"/>
                                      </p:to>
                                    </p:set>
                                    <p:animEffect transition="in" filter="wipe(left)">
                                      <p:cBhvr>
                                        <p:cTn id="11" dur="1000"/>
                                        <p:tgtEl>
                                          <p:spTgt spid="76"/>
                                        </p:tgtEl>
                                      </p:cBhvr>
                                    </p:animEffect>
                                  </p:childTnLst>
                                </p:cTn>
                              </p:par>
                            </p:childTnLst>
                          </p:cTn>
                        </p:par>
                        <p:par>
                          <p:cTn id="12" fill="hold">
                            <p:stCondLst>
                              <p:cond delay="2000"/>
                            </p:stCondLst>
                            <p:childTnLst>
                              <p:par>
                                <p:cTn id="13" presetID="22" presetClass="entr" presetSubtype="8" fill="hold" grpId="3" nodeType="afterEffect">
                                  <p:stCondLst>
                                    <p:cond delay="0"/>
                                  </p:stCondLst>
                                  <p:iterate>
                                    <p:tmAbs val="0"/>
                                  </p:iterate>
                                  <p:childTnLst>
                                    <p:set>
                                      <p:cBhvr>
                                        <p:cTn id="14" fill="hold"/>
                                        <p:tgtEl>
                                          <p:spTgt spid="77"/>
                                        </p:tgtEl>
                                        <p:attrNameLst>
                                          <p:attrName>style.visibility</p:attrName>
                                        </p:attrNameLst>
                                      </p:cBhvr>
                                      <p:to>
                                        <p:strVal val="visible"/>
                                      </p:to>
                                    </p:set>
                                    <p:animEffect transition="in" filter="wipe(left)">
                                      <p:cBhvr>
                                        <p:cTn id="15" dur="1000"/>
                                        <p:tgtEl>
                                          <p:spTgt spid="7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4" nodeType="clickEffect">
                                  <p:stCondLst>
                                    <p:cond delay="0"/>
                                  </p:stCondLst>
                                  <p:iterate>
                                    <p:tmAbs val="0"/>
                                  </p:iterate>
                                  <p:childTnLst>
                                    <p:set>
                                      <p:cBhvr>
                                        <p:cTn id="19" fill="hold"/>
                                        <p:tgtEl>
                                          <p:spTgt spid="73"/>
                                        </p:tgtEl>
                                        <p:attrNameLst>
                                          <p:attrName>style.visibility</p:attrName>
                                        </p:attrNameLst>
                                      </p:cBhvr>
                                      <p:to>
                                        <p:strVal val="visible"/>
                                      </p:to>
                                    </p:set>
                                    <p:animEffect transition="in" filter="wipe(left)">
                                      <p:cBhvr>
                                        <p:cTn id="20" dur="1000"/>
                                        <p:tgtEl>
                                          <p:spTgt spid="73"/>
                                        </p:tgtEl>
                                      </p:cBhvr>
                                    </p:animEffect>
                                  </p:childTnLst>
                                </p:cTn>
                              </p:par>
                            </p:childTnLst>
                          </p:cTn>
                        </p:par>
                        <p:par>
                          <p:cTn id="21" fill="hold">
                            <p:stCondLst>
                              <p:cond delay="1000"/>
                            </p:stCondLst>
                            <p:childTnLst>
                              <p:par>
                                <p:cTn id="22" presetID="22" presetClass="entr" presetSubtype="8" fill="hold" grpId="5" nodeType="afterEffect">
                                  <p:stCondLst>
                                    <p:cond delay="0"/>
                                  </p:stCondLst>
                                  <p:iterate>
                                    <p:tmAbs val="0"/>
                                  </p:iterate>
                                  <p:childTnLst>
                                    <p:set>
                                      <p:cBhvr>
                                        <p:cTn id="23" fill="hold"/>
                                        <p:tgtEl>
                                          <p:spTgt spid="75"/>
                                        </p:tgtEl>
                                        <p:attrNameLst>
                                          <p:attrName>style.visibility</p:attrName>
                                        </p:attrNameLst>
                                      </p:cBhvr>
                                      <p:to>
                                        <p:strVal val="visible"/>
                                      </p:to>
                                    </p:set>
                                    <p:animEffect transition="in" filter="wipe(left)">
                                      <p:cBhvr>
                                        <p:cTn id="24" dur="1000"/>
                                        <p:tgtEl>
                                          <p:spTgt spid="75"/>
                                        </p:tgtEl>
                                      </p:cBhvr>
                                    </p:animEffect>
                                  </p:childTnLst>
                                </p:cTn>
                              </p:par>
                            </p:childTnLst>
                          </p:cTn>
                        </p:par>
                        <p:par>
                          <p:cTn id="25" fill="hold">
                            <p:stCondLst>
                              <p:cond delay="2000"/>
                            </p:stCondLst>
                            <p:childTnLst>
                              <p:par>
                                <p:cTn id="26" presetID="22" presetClass="entr" presetSubtype="8" fill="hold" grpId="6" nodeType="afterEffect">
                                  <p:stCondLst>
                                    <p:cond delay="0"/>
                                  </p:stCondLst>
                                  <p:iterate>
                                    <p:tmAbs val="0"/>
                                  </p:iterate>
                                  <p:childTnLst>
                                    <p:set>
                                      <p:cBhvr>
                                        <p:cTn id="27" fill="hold"/>
                                        <p:tgtEl>
                                          <p:spTgt spid="78"/>
                                        </p:tgtEl>
                                        <p:attrNameLst>
                                          <p:attrName>style.visibility</p:attrName>
                                        </p:attrNameLst>
                                      </p:cBhvr>
                                      <p:to>
                                        <p:strVal val="visible"/>
                                      </p:to>
                                    </p:set>
                                    <p:animEffect transition="in" filter="wipe(left)">
                                      <p:cBhvr>
                                        <p:cTn id="28"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4" animBg="1" advAuto="0"/>
      <p:bldP spid="74" grpId="1" animBg="1" advAuto="0"/>
      <p:bldP spid="75" grpId="5" animBg="1" advAuto="0"/>
      <p:bldP spid="76" grpId="2" animBg="1" advAuto="0"/>
      <p:bldP spid="77" grpId="3" animBg="1" advAuto="0"/>
      <p:bldP spid="78" grpId="6"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 name="Table 82"/>
          <p:cNvGraphicFramePr/>
          <p:nvPr>
            <p:extLst>
              <p:ext uri="{D42A27DB-BD31-4B8C-83A1-F6EECF244321}">
                <p14:modId xmlns:p14="http://schemas.microsoft.com/office/powerpoint/2010/main" val="3201553680"/>
              </p:ext>
            </p:extLst>
          </p:nvPr>
        </p:nvGraphicFramePr>
        <p:xfrm>
          <a:off x="1422400" y="1041400"/>
          <a:ext cx="10607092" cy="8775220"/>
        </p:xfrm>
        <a:graphic>
          <a:graphicData uri="http://schemas.openxmlformats.org/drawingml/2006/table">
            <a:tbl>
              <a:tblPr firstRow="1">
                <a:tableStyleId>{4C3C2611-4C71-4FC5-86AE-919BDF0F9419}</a:tableStyleId>
              </a:tblPr>
              <a:tblGrid>
                <a:gridCol w="5303546"/>
                <a:gridCol w="5303546"/>
              </a:tblGrid>
              <a:tr h="439148">
                <a:tc>
                  <a:txBody>
                    <a:bodyPr/>
                    <a:lstStyle/>
                    <a:p>
                      <a:pPr lvl="0">
                        <a:defRPr sz="1800">
                          <a:solidFill>
                            <a:srgbClr val="000000"/>
                          </a:solidFill>
                        </a:defRPr>
                      </a:pPr>
                      <a:r>
                        <a:rPr sz="2600">
                          <a:solidFill>
                            <a:srgbClr val="FFFFFF"/>
                          </a:solidFill>
                        </a:rPr>
                        <a:t>Write A</a:t>
                      </a:r>
                    </a:p>
                  </a:txBody>
                  <a:tcPr marL="50800" marR="50800" marT="50800" marB="50800" anchor="ctr" horzOverflow="overflow">
                    <a:blipFill rotWithShape="1">
                      <a:blip r:embed="rId3"/>
                      <a:srcRect/>
                      <a:tile tx="0" ty="0" sx="100000" sy="100000" flip="none" algn="tl"/>
                    </a:blipFill>
                  </a:tcPr>
                </a:tc>
                <a:tc>
                  <a:txBody>
                    <a:bodyPr/>
                    <a:lstStyle/>
                    <a:p>
                      <a:pPr lvl="0">
                        <a:defRPr sz="1800">
                          <a:solidFill>
                            <a:srgbClr val="000000"/>
                          </a:solidFill>
                        </a:defRPr>
                      </a:pPr>
                      <a:r>
                        <a:rPr sz="2900">
                          <a:solidFill>
                            <a:srgbClr val="FFFFFF"/>
                          </a:solidFill>
                        </a:rPr>
                        <a:t>Write B</a:t>
                      </a:r>
                    </a:p>
                  </a:txBody>
                  <a:tcPr marL="50800" marR="50800" marT="50800" marB="50800" anchor="ctr" horzOverflow="overflow">
                    <a:blipFill rotWithShape="1">
                      <a:blip r:embed="rId3"/>
                      <a:srcRect/>
                      <a:tile tx="0" ty="0" sx="100000" sy="100000" flip="none" algn="tl"/>
                    </a:blipFill>
                  </a:tcPr>
                </a:tc>
              </a:tr>
              <a:tr h="995351">
                <a:tc>
                  <a:txBody>
                    <a:bodyPr/>
                    <a:lstStyle/>
                    <a:p>
                      <a:pPr lvl="0">
                        <a:defRPr sz="1800">
                          <a:solidFill>
                            <a:srgbClr val="000000"/>
                          </a:solidFill>
                        </a:defRPr>
                      </a:pPr>
                      <a:r>
                        <a:rPr sz="2500">
                          <a:solidFill>
                            <a:srgbClr val="FFFFFF"/>
                          </a:solidFill>
                          <a:latin typeface="Arial"/>
                          <a:ea typeface="Arial"/>
                          <a:cs typeface="Arial"/>
                          <a:sym typeface="Arial"/>
                        </a:rPr>
                        <a:t>Can be described as </a:t>
                      </a:r>
                    </a:p>
                    <a:p>
                      <a:pPr lvl="0">
                        <a:defRPr sz="1800">
                          <a:solidFill>
                            <a:srgbClr val="000000"/>
                          </a:solidFill>
                        </a:defRPr>
                      </a:pPr>
                      <a:r>
                        <a:rPr sz="2500">
                          <a:solidFill>
                            <a:srgbClr val="FFFFFF"/>
                          </a:solidFill>
                          <a:latin typeface="Arial"/>
                          <a:ea typeface="Arial"/>
                          <a:cs typeface="Arial"/>
                          <a:sym typeface="Arial"/>
                        </a:rPr>
                        <a:t>talkative &amp; outgoing</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Can be described </a:t>
                      </a:r>
                    </a:p>
                    <a:p>
                      <a:pPr lvl="0">
                        <a:defRPr sz="1800">
                          <a:solidFill>
                            <a:srgbClr val="000000"/>
                          </a:solidFill>
                        </a:defRPr>
                      </a:pPr>
                      <a:r>
                        <a:rPr sz="2500">
                          <a:solidFill>
                            <a:srgbClr val="FFFFFF"/>
                          </a:solidFill>
                          <a:latin typeface="Arial"/>
                          <a:ea typeface="Arial"/>
                          <a:cs typeface="Arial"/>
                          <a:sym typeface="Arial"/>
                        </a:rPr>
                        <a:t>as reserved &amp; quiet</a:t>
                      </a:r>
                    </a:p>
                  </a:txBody>
                  <a:tcPr marL="50800" marR="50800" marT="50800" marB="50800" anchor="ctr" horzOverflow="overflow"/>
                </a:tc>
              </a:tr>
              <a:tr h="759118">
                <a:tc>
                  <a:txBody>
                    <a:bodyPr/>
                    <a:lstStyle/>
                    <a:p>
                      <a:pPr lvl="0">
                        <a:defRPr sz="1800">
                          <a:solidFill>
                            <a:srgbClr val="000000"/>
                          </a:solidFill>
                        </a:defRPr>
                      </a:pPr>
                      <a:r>
                        <a:rPr sz="2500">
                          <a:solidFill>
                            <a:srgbClr val="FFFFFF"/>
                          </a:solidFill>
                          <a:latin typeface="Arial"/>
                          <a:ea typeface="Arial"/>
                          <a:cs typeface="Arial"/>
                          <a:sym typeface="Arial"/>
                        </a:rPr>
                        <a:t>Tolerate noise &amp; crowds</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Avoids crowds &amp; seeks quiet</a:t>
                      </a:r>
                    </a:p>
                  </a:txBody>
                  <a:tcPr marL="50800" marR="50800" marT="50800" marB="50800" anchor="ctr" horzOverflow="overflow"/>
                </a:tc>
              </a:tr>
              <a:tr h="759118">
                <a:tc>
                  <a:txBody>
                    <a:bodyPr/>
                    <a:lstStyle/>
                    <a:p>
                      <a:pPr lvl="0">
                        <a:defRPr sz="1800">
                          <a:solidFill>
                            <a:srgbClr val="000000"/>
                          </a:solidFill>
                        </a:defRPr>
                      </a:pPr>
                      <a:r>
                        <a:rPr sz="2500">
                          <a:solidFill>
                            <a:srgbClr val="FFFFFF"/>
                          </a:solidFill>
                          <a:latin typeface="Arial"/>
                          <a:ea typeface="Arial"/>
                          <a:cs typeface="Arial"/>
                          <a:sym typeface="Arial"/>
                        </a:rPr>
                        <a:t>Communicate with enthusiasm</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Keep enthusiasm to self</a:t>
                      </a:r>
                    </a:p>
                  </a:txBody>
                  <a:tcPr marL="50800" marR="50800" marT="50800" marB="50800" anchor="ctr" horzOverflow="overflow"/>
                </a:tc>
              </a:tr>
              <a:tr h="759118">
                <a:tc>
                  <a:txBody>
                    <a:bodyPr/>
                    <a:lstStyle/>
                    <a:p>
                      <a:pPr lvl="0" defTabSz="457200">
                        <a:defRPr sz="1800">
                          <a:solidFill>
                            <a:srgbClr val="000000"/>
                          </a:solidFill>
                        </a:defRPr>
                      </a:pPr>
                      <a:r>
                        <a:rPr sz="2700">
                          <a:solidFill>
                            <a:srgbClr val="FFFFFF"/>
                          </a:solidFill>
                          <a:latin typeface="Arial"/>
                          <a:ea typeface="Arial"/>
                          <a:cs typeface="Arial"/>
                          <a:sym typeface="Arial"/>
                        </a:rPr>
                        <a:t>Be distracted easily</a:t>
                      </a:r>
                    </a:p>
                  </a:txBody>
                  <a:tcPr marL="50800" marR="50800" marT="50800" marB="50800" anchor="ctr" horzOverflow="overflow"/>
                </a:tc>
                <a:tc>
                  <a:txBody>
                    <a:bodyPr/>
                    <a:lstStyle/>
                    <a:p>
                      <a:pPr lvl="0" defTabSz="457200">
                        <a:defRPr sz="1800">
                          <a:solidFill>
                            <a:srgbClr val="000000"/>
                          </a:solidFill>
                        </a:defRPr>
                      </a:pPr>
                      <a:r>
                        <a:rPr sz="2700">
                          <a:solidFill>
                            <a:srgbClr val="FFFFFF"/>
                          </a:solidFill>
                          <a:latin typeface="Arial"/>
                          <a:ea typeface="Arial"/>
                          <a:cs typeface="Arial"/>
                          <a:sym typeface="Arial"/>
                        </a:rPr>
                        <a:t>Concentrate well</a:t>
                      </a:r>
                    </a:p>
                  </a:txBody>
                  <a:tcPr marL="50800" marR="50800" marT="50800" marB="50800" anchor="ctr" horzOverflow="overflow"/>
                </a:tc>
              </a:tr>
              <a:tr h="1392609">
                <a:tc>
                  <a:txBody>
                    <a:bodyPr/>
                    <a:lstStyle/>
                    <a:p>
                      <a:pPr lvl="0">
                        <a:defRPr sz="1800">
                          <a:solidFill>
                            <a:srgbClr val="000000"/>
                          </a:solidFill>
                        </a:defRPr>
                      </a:pPr>
                      <a:r>
                        <a:rPr sz="2500">
                          <a:solidFill>
                            <a:srgbClr val="FFFFFF"/>
                          </a:solidFill>
                          <a:latin typeface="Arial"/>
                          <a:ea typeface="Arial"/>
                          <a:cs typeface="Arial"/>
                          <a:sym typeface="Arial"/>
                        </a:rPr>
                        <a:t>Meet people easily &amp; participate </a:t>
                      </a:r>
                    </a:p>
                    <a:p>
                      <a:pPr lvl="0">
                        <a:defRPr sz="1800">
                          <a:solidFill>
                            <a:srgbClr val="000000"/>
                          </a:solidFill>
                        </a:defRPr>
                      </a:pPr>
                      <a:r>
                        <a:rPr sz="2500">
                          <a:solidFill>
                            <a:srgbClr val="FFFFFF"/>
                          </a:solidFill>
                          <a:latin typeface="Arial"/>
                          <a:ea typeface="Arial"/>
                          <a:cs typeface="Arial"/>
                          <a:sym typeface="Arial"/>
                        </a:rPr>
                        <a:t>in new activities</a:t>
                      </a:r>
                    </a:p>
                  </a:txBody>
                  <a:tcPr marL="50800" marR="50800" marT="50800" marB="50800" anchor="ctr" horzOverflow="overflow"/>
                </a:tc>
                <a:tc>
                  <a:txBody>
                    <a:bodyPr/>
                    <a:lstStyle/>
                    <a:p>
                      <a:pPr lvl="0" defTabSz="457200">
                        <a:defRPr sz="1800">
                          <a:solidFill>
                            <a:srgbClr val="000000"/>
                          </a:solidFill>
                        </a:defRPr>
                      </a:pPr>
                      <a:r>
                        <a:rPr sz="2700">
                          <a:solidFill>
                            <a:srgbClr val="FFFFFF"/>
                          </a:solidFill>
                          <a:latin typeface="Arial"/>
                          <a:ea typeface="Arial"/>
                          <a:cs typeface="Arial"/>
                          <a:sym typeface="Arial"/>
                        </a:rPr>
                        <a:t>Proceed cautiously in meeting people &amp; participate in only selected activities</a:t>
                      </a:r>
                    </a:p>
                  </a:txBody>
                  <a:tcPr marL="50800" marR="50800" marT="50800" marB="50800" anchor="ctr" horzOverflow="overflow"/>
                </a:tc>
              </a:tr>
              <a:tr h="759118">
                <a:tc>
                  <a:txBody>
                    <a:bodyPr/>
                    <a:lstStyle/>
                    <a:p>
                      <a:pPr lvl="0" algn="l" defTabSz="457200">
                        <a:defRPr sz="1800">
                          <a:solidFill>
                            <a:srgbClr val="000000"/>
                          </a:solidFill>
                        </a:defRPr>
                      </a:pPr>
                      <a:r>
                        <a:rPr lang="en-US" sz="2700" smtClean="0">
                          <a:solidFill>
                            <a:srgbClr val="FFFFFF"/>
                          </a:solidFill>
                          <a:latin typeface="Arial"/>
                          <a:ea typeface="Arial"/>
                          <a:cs typeface="Arial"/>
                          <a:sym typeface="Arial"/>
                        </a:rPr>
                        <a:t>   </a:t>
                      </a:r>
                      <a:r>
                        <a:rPr sz="2700" smtClean="0">
                          <a:solidFill>
                            <a:srgbClr val="FFFFFF"/>
                          </a:solidFill>
                          <a:latin typeface="Arial"/>
                          <a:ea typeface="Arial"/>
                          <a:cs typeface="Arial"/>
                          <a:sym typeface="Arial"/>
                        </a:rPr>
                        <a:t>Talks </a:t>
                      </a:r>
                      <a:r>
                        <a:rPr sz="2700">
                          <a:solidFill>
                            <a:srgbClr val="FFFFFF"/>
                          </a:solidFill>
                          <a:latin typeface="Arial"/>
                          <a:ea typeface="Arial"/>
                          <a:cs typeface="Arial"/>
                          <a:sym typeface="Arial"/>
                        </a:rPr>
                        <a:t>without without thinking</a:t>
                      </a:r>
                    </a:p>
                  </a:txBody>
                  <a:tcPr marL="50800" marR="50800" marT="50800" marB="50800" anchor="ctr" horzOverflow="overflow"/>
                </a:tc>
                <a:tc>
                  <a:txBody>
                    <a:bodyPr/>
                    <a:lstStyle/>
                    <a:p>
                      <a:pPr lvl="0" algn="l" defTabSz="457200">
                        <a:defRPr sz="1800">
                          <a:solidFill>
                            <a:srgbClr val="000000"/>
                          </a:solidFill>
                        </a:defRPr>
                      </a:pPr>
                      <a:r>
                        <a:rPr sz="2700">
                          <a:solidFill>
                            <a:srgbClr val="FFFFFF"/>
                          </a:solidFill>
                          <a:latin typeface="Arial"/>
                          <a:ea typeface="Arial"/>
                          <a:cs typeface="Arial"/>
                          <a:sym typeface="Arial"/>
                        </a:rPr>
                        <a:t>Thinks carefully before speaking</a:t>
                      </a:r>
                    </a:p>
                  </a:txBody>
                  <a:tcPr marL="50800" marR="50800" marT="50800" marB="50800" anchor="ctr" horzOverflow="overflow"/>
                </a:tc>
              </a:tr>
              <a:tr h="1062374">
                <a:tc>
                  <a:txBody>
                    <a:bodyPr/>
                    <a:lstStyle/>
                    <a:p>
                      <a:pPr lvl="0" algn="l" defTabSz="457200">
                        <a:defRPr sz="1800">
                          <a:solidFill>
                            <a:srgbClr val="000000"/>
                          </a:solidFill>
                        </a:defRPr>
                      </a:pPr>
                      <a:r>
                        <a:rPr sz="2700">
                          <a:solidFill>
                            <a:srgbClr val="FFFFFF"/>
                          </a:solidFill>
                          <a:latin typeface="Arial"/>
                          <a:ea typeface="Arial"/>
                          <a:cs typeface="Arial"/>
                          <a:sym typeface="Arial"/>
                        </a:rPr>
                        <a:t>Likes to be in a fast-paced environment</a:t>
                      </a:r>
                    </a:p>
                  </a:txBody>
                  <a:tcPr marL="50800" marR="50800" marT="50800" marB="50800" anchor="ctr" horzOverflow="overflow"/>
                </a:tc>
                <a:tc>
                  <a:txBody>
                    <a:bodyPr/>
                    <a:lstStyle/>
                    <a:p>
                      <a:pPr lvl="0" algn="l" defTabSz="457200">
                        <a:defRPr sz="1800">
                          <a:solidFill>
                            <a:srgbClr val="000000"/>
                          </a:solidFill>
                        </a:defRPr>
                      </a:pPr>
                      <a:r>
                        <a:rPr sz="2700">
                          <a:solidFill>
                            <a:srgbClr val="FFFFFF"/>
                          </a:solidFill>
                          <a:latin typeface="Arial"/>
                          <a:ea typeface="Arial"/>
                          <a:cs typeface="Arial"/>
                          <a:sym typeface="Arial"/>
                        </a:rPr>
                        <a:t>Prefer slower pace with time for contemplation</a:t>
                      </a:r>
                    </a:p>
                  </a:txBody>
                  <a:tcPr marL="50800" marR="50800" marT="50800" marB="50800" anchor="ctr" horzOverflow="overflow"/>
                </a:tc>
              </a:tr>
              <a:tr h="985736">
                <a:tc>
                  <a:txBody>
                    <a:bodyPr/>
                    <a:lstStyle/>
                    <a:p>
                      <a:pPr lvl="0" algn="l" defTabSz="457200">
                        <a:defRPr sz="1800">
                          <a:solidFill>
                            <a:srgbClr val="000000"/>
                          </a:solidFill>
                        </a:defRPr>
                      </a:pPr>
                      <a:r>
                        <a:rPr sz="2700">
                          <a:solidFill>
                            <a:srgbClr val="FFFFFF"/>
                          </a:solidFill>
                          <a:latin typeface="Arial"/>
                          <a:ea typeface="Arial"/>
                          <a:cs typeface="Arial"/>
                          <a:sym typeface="Arial"/>
                        </a:rPr>
                        <a:t>Likes working or talking in groups.</a:t>
                      </a:r>
                    </a:p>
                  </a:txBody>
                  <a:tcPr marL="50800" marR="50800" marT="50800" marB="50800" anchor="ctr" horzOverflow="overflow"/>
                </a:tc>
                <a:tc>
                  <a:txBody>
                    <a:bodyPr/>
                    <a:lstStyle/>
                    <a:p>
                      <a:pPr lvl="0" algn="l" defTabSz="457200">
                        <a:defRPr sz="1800">
                          <a:solidFill>
                            <a:srgbClr val="000000"/>
                          </a:solidFill>
                        </a:defRPr>
                      </a:pPr>
                      <a:r>
                        <a:rPr sz="2600">
                          <a:solidFill>
                            <a:srgbClr val="FFFFFF"/>
                          </a:solidFill>
                          <a:latin typeface="Arial"/>
                          <a:ea typeface="Arial"/>
                          <a:cs typeface="Arial"/>
                          <a:sym typeface="Arial"/>
                        </a:rPr>
                        <a:t>Would prefer to socialize in small groups or just do the job alone.</a:t>
                      </a:r>
                    </a:p>
                  </a:txBody>
                  <a:tcPr marL="50800" marR="50800" marT="50800" marB="50800" anchor="ctr" horzOverflow="overflow"/>
                </a:tc>
              </a:tr>
              <a:tr h="759118">
                <a:tc>
                  <a:txBody>
                    <a:bodyPr/>
                    <a:lstStyle/>
                    <a:p>
                      <a:pPr lvl="0" defTabSz="457200">
                        <a:defRPr sz="1800">
                          <a:solidFill>
                            <a:srgbClr val="000000"/>
                          </a:solidFill>
                        </a:defRPr>
                      </a:pPr>
                      <a:r>
                        <a:rPr sz="2700">
                          <a:solidFill>
                            <a:srgbClr val="FFFFFF"/>
                          </a:solidFill>
                          <a:latin typeface="Arial"/>
                          <a:ea typeface="Arial"/>
                          <a:cs typeface="Arial"/>
                          <a:sym typeface="Arial"/>
                        </a:rPr>
                        <a:t>Likes to be center of attention.</a:t>
                      </a:r>
                    </a:p>
                  </a:txBody>
                  <a:tcPr marL="50800" marR="50800" marT="50800" marB="50800" anchor="ctr" horzOverflow="overflow"/>
                </a:tc>
                <a:tc>
                  <a:txBody>
                    <a:bodyPr/>
                    <a:lstStyle/>
                    <a:p>
                      <a:pPr lvl="0" defTabSz="457200">
                        <a:defRPr sz="1800">
                          <a:solidFill>
                            <a:srgbClr val="000000"/>
                          </a:solidFill>
                        </a:defRPr>
                      </a:pPr>
                      <a:r>
                        <a:rPr sz="2700" dirty="0">
                          <a:solidFill>
                            <a:srgbClr val="FFFFFF"/>
                          </a:solidFill>
                          <a:latin typeface="Arial"/>
                          <a:ea typeface="Arial"/>
                          <a:cs typeface="Arial"/>
                          <a:sym typeface="Arial"/>
                        </a:rPr>
                        <a:t>Content being on the sidelines.</a:t>
                      </a:r>
                    </a:p>
                  </a:txBody>
                  <a:tcPr marL="50800" marR="50800" marT="50800" marB="50800" anchor="ctr" horzOverflow="overflow"/>
                </a:tc>
              </a:tr>
            </a:tbl>
          </a:graphicData>
        </a:graphic>
      </p:graphicFrame>
      <p:sp>
        <p:nvSpPr>
          <p:cNvPr id="83" name="Shape 83"/>
          <p:cNvSpPr/>
          <p:nvPr/>
        </p:nvSpPr>
        <p:spPr>
          <a:xfrm>
            <a:off x="254000" y="81995"/>
            <a:ext cx="12496799" cy="90281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200"/>
            </a:lvl1pPr>
          </a:lstStyle>
          <a:p>
            <a:pPr lvl="0">
              <a:defRPr sz="1800">
                <a:solidFill>
                  <a:srgbClr val="000000"/>
                </a:solidFill>
              </a:defRPr>
            </a:pPr>
            <a:r>
              <a:rPr sz="5200" dirty="0">
                <a:solidFill>
                  <a:srgbClr val="558AAB"/>
                </a:solidFill>
                <a:latin typeface="Franklin Gothic Demi Cond" panose="020B0706030402020204" pitchFamily="34" charset="0"/>
              </a:rPr>
              <a:t>Dichotomy I - How are You Energized</a:t>
            </a:r>
          </a:p>
        </p:txBody>
      </p:sp>
    </p:spTree>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Table 87"/>
          <p:cNvGraphicFramePr/>
          <p:nvPr>
            <p:extLst>
              <p:ext uri="{D42A27DB-BD31-4B8C-83A1-F6EECF244321}">
                <p14:modId xmlns:p14="http://schemas.microsoft.com/office/powerpoint/2010/main" val="1988890743"/>
              </p:ext>
            </p:extLst>
          </p:nvPr>
        </p:nvGraphicFramePr>
        <p:xfrm>
          <a:off x="1397000" y="802597"/>
          <a:ext cx="10607092" cy="8951003"/>
        </p:xfrm>
        <a:graphic>
          <a:graphicData uri="http://schemas.openxmlformats.org/drawingml/2006/table">
            <a:tbl>
              <a:tblPr firstRow="1">
                <a:tableStyleId>{4C3C2611-4C71-4FC5-86AE-919BDF0F9419}</a:tableStyleId>
              </a:tblPr>
              <a:tblGrid>
                <a:gridCol w="5303546"/>
                <a:gridCol w="5303546"/>
              </a:tblGrid>
              <a:tr h="431800">
                <a:tc>
                  <a:txBody>
                    <a:bodyPr/>
                    <a:lstStyle/>
                    <a:p>
                      <a:pPr lvl="0">
                        <a:defRPr sz="1800">
                          <a:solidFill>
                            <a:srgbClr val="000000"/>
                          </a:solidFill>
                        </a:defRPr>
                      </a:pPr>
                      <a:r>
                        <a:rPr sz="2600" dirty="0">
                          <a:solidFill>
                            <a:srgbClr val="FFFFFF"/>
                          </a:solidFill>
                        </a:rPr>
                        <a:t>Write A</a:t>
                      </a:r>
                    </a:p>
                  </a:txBody>
                  <a:tcPr marL="50800" marR="50800" marT="50800" marB="50800" anchor="ctr" horzOverflow="overflow">
                    <a:blipFill rotWithShape="1">
                      <a:blip r:embed="rId3"/>
                      <a:srcRect/>
                      <a:tile tx="0" ty="0" sx="100000" sy="100000" flip="none" algn="tl"/>
                    </a:blipFill>
                  </a:tcPr>
                </a:tc>
                <a:tc>
                  <a:txBody>
                    <a:bodyPr/>
                    <a:lstStyle/>
                    <a:p>
                      <a:pPr lvl="0">
                        <a:defRPr sz="1800">
                          <a:solidFill>
                            <a:srgbClr val="000000"/>
                          </a:solidFill>
                        </a:defRPr>
                      </a:pPr>
                      <a:r>
                        <a:rPr sz="2900">
                          <a:solidFill>
                            <a:srgbClr val="FFFFFF"/>
                          </a:solidFill>
                        </a:rPr>
                        <a:t>Write B</a:t>
                      </a:r>
                    </a:p>
                  </a:txBody>
                  <a:tcPr marL="50800" marR="50800" marT="50800" marB="50800" anchor="ctr" horzOverflow="overflow">
                    <a:blipFill rotWithShape="1">
                      <a:blip r:embed="rId3"/>
                      <a:srcRect/>
                      <a:tile tx="0" ty="0" sx="100000" sy="100000" flip="none" algn="tl"/>
                    </a:blipFill>
                  </a:tcPr>
                </a:tc>
              </a:tr>
              <a:tr h="840282">
                <a:tc>
                  <a:txBody>
                    <a:bodyPr/>
                    <a:lstStyle/>
                    <a:p>
                      <a:pPr lvl="0">
                        <a:defRPr sz="1800">
                          <a:solidFill>
                            <a:srgbClr val="000000"/>
                          </a:solidFill>
                        </a:defRPr>
                      </a:pPr>
                      <a:r>
                        <a:rPr sz="2500">
                          <a:solidFill>
                            <a:srgbClr val="FFFFFF"/>
                          </a:solidFill>
                          <a:latin typeface="Arial"/>
                          <a:ea typeface="Arial"/>
                          <a:cs typeface="Arial"/>
                          <a:sym typeface="Arial"/>
                        </a:rPr>
                        <a:t>Learn new things by imitation and observation.</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Learn new things through general concepts.</a:t>
                      </a:r>
                    </a:p>
                  </a:txBody>
                  <a:tcPr marL="50800" marR="50800" marT="50800" marB="50800" anchor="ctr" horzOverflow="overflow"/>
                </a:tc>
              </a:tr>
              <a:tr h="777240">
                <a:tc>
                  <a:txBody>
                    <a:bodyPr/>
                    <a:lstStyle/>
                    <a:p>
                      <a:pPr lvl="0">
                        <a:defRPr sz="1800">
                          <a:solidFill>
                            <a:srgbClr val="000000"/>
                          </a:solidFill>
                        </a:defRPr>
                      </a:pPr>
                      <a:r>
                        <a:rPr sz="2500" dirty="0">
                          <a:solidFill>
                            <a:srgbClr val="FFFFFF"/>
                          </a:solidFill>
                          <a:latin typeface="Arial"/>
                          <a:ea typeface="Arial"/>
                          <a:cs typeface="Arial"/>
                          <a:sym typeface="Arial"/>
                        </a:rPr>
                        <a:t>Focus on the reality of how thing are</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Imagine the possibilities of </a:t>
                      </a:r>
                    </a:p>
                    <a:p>
                      <a:pPr lvl="0">
                        <a:defRPr sz="1800">
                          <a:solidFill>
                            <a:srgbClr val="000000"/>
                          </a:solidFill>
                        </a:defRPr>
                      </a:pPr>
                      <a:r>
                        <a:rPr sz="2500">
                          <a:solidFill>
                            <a:srgbClr val="FFFFFF"/>
                          </a:solidFill>
                          <a:latin typeface="Arial"/>
                          <a:ea typeface="Arial"/>
                          <a:cs typeface="Arial"/>
                          <a:sym typeface="Arial"/>
                        </a:rPr>
                        <a:t>how things could be</a:t>
                      </a:r>
                    </a:p>
                  </a:txBody>
                  <a:tcPr marL="50800" marR="50800" marT="50800" marB="50800" anchor="ctr" horzOverflow="overflow"/>
                </a:tc>
              </a:tr>
              <a:tr h="871448">
                <a:tc>
                  <a:txBody>
                    <a:bodyPr/>
                    <a:lstStyle/>
                    <a:p>
                      <a:pPr lvl="0">
                        <a:defRPr sz="1800">
                          <a:solidFill>
                            <a:srgbClr val="000000"/>
                          </a:solidFill>
                        </a:defRPr>
                      </a:pPr>
                      <a:r>
                        <a:rPr sz="2500" dirty="0">
                          <a:solidFill>
                            <a:srgbClr val="FFFFFF"/>
                          </a:solidFill>
                          <a:latin typeface="Arial"/>
                          <a:ea typeface="Arial"/>
                          <a:cs typeface="Arial"/>
                          <a:sym typeface="Arial"/>
                        </a:rPr>
                        <a:t>Like to describe things in </a:t>
                      </a:r>
                    </a:p>
                    <a:p>
                      <a:pPr lvl="0">
                        <a:defRPr sz="1800">
                          <a:solidFill>
                            <a:srgbClr val="000000"/>
                          </a:solidFill>
                        </a:defRPr>
                      </a:pPr>
                      <a:r>
                        <a:rPr sz="2500" dirty="0">
                          <a:solidFill>
                            <a:srgbClr val="FFFFFF"/>
                          </a:solidFill>
                          <a:latin typeface="Arial"/>
                          <a:ea typeface="Arial"/>
                          <a:cs typeface="Arial"/>
                          <a:sym typeface="Arial"/>
                        </a:rPr>
                        <a:t>a specific, literal way</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Like to describe things in a figurative, poetic way</a:t>
                      </a:r>
                    </a:p>
                  </a:txBody>
                  <a:tcPr marL="50800" marR="50800" marT="50800" marB="50800" anchor="ctr" horzOverflow="overflow"/>
                </a:tc>
              </a:tr>
              <a:tr h="982924">
                <a:tc>
                  <a:txBody>
                    <a:bodyPr/>
                    <a:lstStyle/>
                    <a:p>
                      <a:pPr lvl="0">
                        <a:defRPr sz="1800">
                          <a:solidFill>
                            <a:srgbClr val="000000"/>
                          </a:solidFill>
                        </a:defRPr>
                      </a:pPr>
                      <a:r>
                        <a:rPr sz="2200">
                          <a:solidFill>
                            <a:srgbClr val="FFFFFF"/>
                          </a:solidFill>
                          <a:latin typeface="Arial"/>
                          <a:ea typeface="Arial"/>
                          <a:cs typeface="Arial"/>
                          <a:sym typeface="Arial"/>
                        </a:rPr>
                        <a:t>Value solid recognizable methods to achieved goals in a step-by-step manner.</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Value different or unusual methods to achieved goals by inspiration.</a:t>
                      </a:r>
                    </a:p>
                  </a:txBody>
                  <a:tcPr marL="50800" marR="50800" marT="50800" marB="50800" anchor="ctr" horzOverflow="overflow"/>
                </a:tc>
              </a:tr>
              <a:tr h="867410">
                <a:tc>
                  <a:txBody>
                    <a:bodyPr/>
                    <a:lstStyle/>
                    <a:p>
                      <a:pPr lvl="0">
                        <a:defRPr sz="1800">
                          <a:solidFill>
                            <a:srgbClr val="000000"/>
                          </a:solidFill>
                        </a:defRPr>
                      </a:pPr>
                      <a:r>
                        <a:rPr sz="2500">
                          <a:solidFill>
                            <a:srgbClr val="FFFFFF"/>
                          </a:solidFill>
                          <a:latin typeface="Arial"/>
                          <a:ea typeface="Arial"/>
                          <a:cs typeface="Arial"/>
                          <a:sym typeface="Arial"/>
                        </a:rPr>
                        <a:t>Tend to be specific &amp; literal. Give detailed descriptions.</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Tend to be general &amp; figurative, use metaphors &amp; analogies</a:t>
                      </a:r>
                    </a:p>
                  </a:txBody>
                  <a:tcPr marL="50800" marR="50800" marT="50800" marB="50800" anchor="ctr" horzOverflow="overflow"/>
                </a:tc>
              </a:tr>
              <a:tr h="601183">
                <a:tc>
                  <a:txBody>
                    <a:bodyPr/>
                    <a:lstStyle/>
                    <a:p>
                      <a:pPr lvl="0">
                        <a:defRPr sz="1800">
                          <a:solidFill>
                            <a:srgbClr val="000000"/>
                          </a:solidFill>
                        </a:defRPr>
                      </a:pPr>
                      <a:r>
                        <a:rPr sz="2500">
                          <a:solidFill>
                            <a:srgbClr val="FFFFFF"/>
                          </a:solidFill>
                          <a:latin typeface="Arial"/>
                          <a:ea typeface="Arial"/>
                          <a:cs typeface="Arial"/>
                          <a:sym typeface="Arial"/>
                        </a:rPr>
                        <a:t>Behave practically</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Behave imaginatively</a:t>
                      </a:r>
                    </a:p>
                  </a:txBody>
                  <a:tcPr marL="50800" marR="50800" marT="50800" marB="50800" anchor="ctr" horzOverflow="overflow"/>
                </a:tc>
              </a:tr>
              <a:tr h="496782">
                <a:tc>
                  <a:txBody>
                    <a:bodyPr/>
                    <a:lstStyle/>
                    <a:p>
                      <a:pPr lvl="0">
                        <a:defRPr sz="1800">
                          <a:solidFill>
                            <a:srgbClr val="000000"/>
                          </a:solidFill>
                        </a:defRPr>
                      </a:pPr>
                      <a:r>
                        <a:rPr sz="2500">
                          <a:solidFill>
                            <a:srgbClr val="FFFFFF"/>
                          </a:solidFill>
                          <a:latin typeface="Arial"/>
                          <a:ea typeface="Arial"/>
                          <a:cs typeface="Arial"/>
                          <a:sym typeface="Arial"/>
                        </a:rPr>
                        <a:t>Rely on past experiences</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Rely on hunches</a:t>
                      </a:r>
                    </a:p>
                  </a:txBody>
                  <a:tcPr marL="50800" marR="50800" marT="50800" marB="50800" anchor="ctr" horzOverflow="overflow"/>
                </a:tc>
              </a:tr>
              <a:tr h="574496">
                <a:tc>
                  <a:txBody>
                    <a:bodyPr/>
                    <a:lstStyle/>
                    <a:p>
                      <a:pPr lvl="0" algn="l" defTabSz="457200">
                        <a:defRPr sz="1800">
                          <a:solidFill>
                            <a:srgbClr val="000000"/>
                          </a:solidFill>
                        </a:defRPr>
                      </a:pPr>
                      <a:r>
                        <a:rPr sz="2700">
                          <a:solidFill>
                            <a:srgbClr val="FFFFFF"/>
                          </a:solidFill>
                          <a:latin typeface="Arial"/>
                          <a:ea typeface="Arial"/>
                          <a:cs typeface="Arial"/>
                          <a:sym typeface="Arial"/>
                        </a:rPr>
                        <a:t>Likes predictable relationships</a:t>
                      </a:r>
                    </a:p>
                  </a:txBody>
                  <a:tcPr marL="50800" marR="50800" marT="50800" marB="50800" anchor="ctr" horzOverflow="overflow"/>
                </a:tc>
                <a:tc>
                  <a:txBody>
                    <a:bodyPr/>
                    <a:lstStyle/>
                    <a:p>
                      <a:pPr lvl="0" algn="l" defTabSz="457200">
                        <a:defRPr sz="1800">
                          <a:solidFill>
                            <a:srgbClr val="000000"/>
                          </a:solidFill>
                        </a:defRPr>
                      </a:pPr>
                      <a:r>
                        <a:rPr sz="2600">
                          <a:solidFill>
                            <a:srgbClr val="FFFFFF"/>
                          </a:solidFill>
                          <a:latin typeface="Arial"/>
                          <a:ea typeface="Arial"/>
                          <a:cs typeface="Arial"/>
                          <a:sym typeface="Arial"/>
                        </a:rPr>
                        <a:t>You value change in relationships</a:t>
                      </a:r>
                    </a:p>
                  </a:txBody>
                  <a:tcPr marL="50800" marR="50800" marT="50800" marB="50800" anchor="ctr" horzOverflow="overflow"/>
                </a:tc>
              </a:tr>
              <a:tr h="890482">
                <a:tc>
                  <a:txBody>
                    <a:bodyPr/>
                    <a:lstStyle/>
                    <a:p>
                      <a:pPr lvl="0" defTabSz="457200">
                        <a:defRPr sz="1800">
                          <a:solidFill>
                            <a:srgbClr val="000000"/>
                          </a:solidFill>
                        </a:defRPr>
                      </a:pPr>
                      <a:r>
                        <a:rPr sz="2700">
                          <a:solidFill>
                            <a:srgbClr val="FFFFFF"/>
                          </a:solidFill>
                          <a:latin typeface="Arial"/>
                          <a:ea typeface="Arial"/>
                          <a:cs typeface="Arial"/>
                          <a:sym typeface="Arial"/>
                        </a:rPr>
                        <a:t>Appreciates usual ways to solve problems</a:t>
                      </a:r>
                    </a:p>
                  </a:txBody>
                  <a:tcPr marL="50800" marR="50800" marT="50800" marB="50800" anchor="ctr" horzOverflow="overflow"/>
                </a:tc>
                <a:tc>
                  <a:txBody>
                    <a:bodyPr/>
                    <a:lstStyle/>
                    <a:p>
                      <a:pPr lvl="0" defTabSz="457200">
                        <a:defRPr sz="1800">
                          <a:solidFill>
                            <a:srgbClr val="000000"/>
                          </a:solidFill>
                        </a:defRPr>
                      </a:pPr>
                      <a:r>
                        <a:rPr sz="2700">
                          <a:solidFill>
                            <a:srgbClr val="FFFFFF"/>
                          </a:solidFill>
                          <a:latin typeface="Arial"/>
                          <a:ea typeface="Arial"/>
                          <a:cs typeface="Arial"/>
                          <a:sym typeface="Arial"/>
                        </a:rPr>
                        <a:t>Use new &amp; different ways to solve problems &amp; teach solutions</a:t>
                      </a:r>
                    </a:p>
                  </a:txBody>
                  <a:tcPr marL="50800" marR="50800" marT="50800" marB="50800" anchor="ctr" horzOverflow="overflow"/>
                </a:tc>
              </a:tr>
              <a:tr h="486163">
                <a:tc>
                  <a:txBody>
                    <a:bodyPr/>
                    <a:lstStyle/>
                    <a:p>
                      <a:pPr lvl="0">
                        <a:defRPr sz="1800">
                          <a:solidFill>
                            <a:srgbClr val="000000"/>
                          </a:solidFill>
                        </a:defRPr>
                      </a:pPr>
                      <a:r>
                        <a:rPr sz="2600">
                          <a:solidFill>
                            <a:srgbClr val="FFFFFF"/>
                          </a:solidFill>
                        </a:rPr>
                        <a:t>Value realism &amp; common sense</a:t>
                      </a:r>
                    </a:p>
                  </a:txBody>
                  <a:tcPr marL="50800" marR="50800" marT="50800" marB="50800" anchor="ctr" horzOverflow="overflow"/>
                </a:tc>
                <a:tc>
                  <a:txBody>
                    <a:bodyPr/>
                    <a:lstStyle/>
                    <a:p>
                      <a:pPr lvl="0">
                        <a:defRPr sz="1800">
                          <a:solidFill>
                            <a:srgbClr val="000000"/>
                          </a:solidFill>
                        </a:defRPr>
                      </a:pPr>
                      <a:r>
                        <a:rPr sz="2600">
                          <a:solidFill>
                            <a:srgbClr val="FFFFFF"/>
                          </a:solidFill>
                        </a:rPr>
                        <a:t>Value imagination &amp; innovation</a:t>
                      </a:r>
                    </a:p>
                  </a:txBody>
                  <a:tcPr marL="50800" marR="50800" marT="50800" marB="50800" anchor="ctr" horzOverflow="overflow"/>
                </a:tc>
              </a:tr>
              <a:tr h="808499">
                <a:tc>
                  <a:txBody>
                    <a:bodyPr/>
                    <a:lstStyle/>
                    <a:p>
                      <a:pPr lvl="0">
                        <a:defRPr sz="1800">
                          <a:solidFill>
                            <a:srgbClr val="000000"/>
                          </a:solidFill>
                        </a:defRPr>
                      </a:pPr>
                      <a:r>
                        <a:rPr sz="2500" dirty="0">
                          <a:solidFill>
                            <a:srgbClr val="FFFFFF"/>
                          </a:solidFill>
                          <a:latin typeface="Arial"/>
                          <a:ea typeface="Arial"/>
                          <a:cs typeface="Arial"/>
                          <a:sym typeface="Arial"/>
                        </a:rPr>
                        <a:t>Prefer ideas that have </a:t>
                      </a:r>
                    </a:p>
                    <a:p>
                      <a:pPr lvl="0">
                        <a:defRPr sz="1800">
                          <a:solidFill>
                            <a:srgbClr val="000000"/>
                          </a:solidFill>
                        </a:defRPr>
                      </a:pPr>
                      <a:r>
                        <a:rPr sz="2500" dirty="0">
                          <a:solidFill>
                            <a:srgbClr val="FFFFFF"/>
                          </a:solidFill>
                          <a:latin typeface="Arial"/>
                          <a:ea typeface="Arial"/>
                          <a:cs typeface="Arial"/>
                          <a:sym typeface="Arial"/>
                        </a:rPr>
                        <a:t>practical applications</a:t>
                      </a:r>
                    </a:p>
                  </a:txBody>
                  <a:tcPr marL="50800" marR="50800" marT="50800" marB="50800" anchor="ctr" horzOverflow="overflow"/>
                </a:tc>
                <a:tc>
                  <a:txBody>
                    <a:bodyPr/>
                    <a:lstStyle/>
                    <a:p>
                      <a:pPr lvl="0">
                        <a:defRPr sz="1800">
                          <a:solidFill>
                            <a:srgbClr val="000000"/>
                          </a:solidFill>
                        </a:defRPr>
                      </a:pPr>
                      <a:r>
                        <a:rPr sz="2500" dirty="0">
                          <a:solidFill>
                            <a:srgbClr val="FFFFFF"/>
                          </a:solidFill>
                          <a:latin typeface="Arial"/>
                          <a:ea typeface="Arial"/>
                          <a:cs typeface="Arial"/>
                          <a:sym typeface="Arial"/>
                        </a:rPr>
                        <a:t>Enjoy ideas &amp; concepts</a:t>
                      </a:r>
                    </a:p>
                    <a:p>
                      <a:pPr lvl="0">
                        <a:defRPr sz="1800">
                          <a:solidFill>
                            <a:srgbClr val="000000"/>
                          </a:solidFill>
                        </a:defRPr>
                      </a:pPr>
                      <a:r>
                        <a:rPr sz="2500" dirty="0">
                          <a:solidFill>
                            <a:srgbClr val="FFFFFF"/>
                          </a:solidFill>
                          <a:latin typeface="Arial"/>
                          <a:ea typeface="Arial"/>
                          <a:cs typeface="Arial"/>
                          <a:sym typeface="Arial"/>
                        </a:rPr>
                        <a:t> for their own sake</a:t>
                      </a:r>
                    </a:p>
                  </a:txBody>
                  <a:tcPr marL="50800" marR="50800" marT="50800" marB="50800" anchor="ctr" horzOverflow="overflow"/>
                </a:tc>
              </a:tr>
            </a:tbl>
          </a:graphicData>
        </a:graphic>
      </p:graphicFrame>
      <p:sp>
        <p:nvSpPr>
          <p:cNvPr id="88" name="Shape 88"/>
          <p:cNvSpPr/>
          <p:nvPr/>
        </p:nvSpPr>
        <p:spPr>
          <a:xfrm>
            <a:off x="-1041400" y="43895"/>
            <a:ext cx="15011400" cy="90281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5200"/>
            </a:lvl1pPr>
          </a:lstStyle>
          <a:p>
            <a:pPr lvl="0">
              <a:defRPr sz="1800">
                <a:solidFill>
                  <a:srgbClr val="000000"/>
                </a:solidFill>
              </a:defRPr>
            </a:pPr>
            <a:r>
              <a:rPr sz="5200" dirty="0">
                <a:solidFill>
                  <a:srgbClr val="558AAB"/>
                </a:solidFill>
                <a:latin typeface="Franklin Gothic Demi Cond" panose="020B0706030402020204" pitchFamily="34" charset="0"/>
              </a:rPr>
              <a:t>Dichotomy II - How You Gather Information</a:t>
            </a:r>
          </a:p>
        </p:txBody>
      </p:sp>
    </p:spTree>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 name="Table 92"/>
          <p:cNvGraphicFramePr/>
          <p:nvPr>
            <p:extLst>
              <p:ext uri="{D42A27DB-BD31-4B8C-83A1-F6EECF244321}">
                <p14:modId xmlns:p14="http://schemas.microsoft.com/office/powerpoint/2010/main" val="2195980921"/>
              </p:ext>
            </p:extLst>
          </p:nvPr>
        </p:nvGraphicFramePr>
        <p:xfrm>
          <a:off x="1397000" y="684035"/>
          <a:ext cx="10607092" cy="9069565"/>
        </p:xfrm>
        <a:graphic>
          <a:graphicData uri="http://schemas.openxmlformats.org/drawingml/2006/table">
            <a:tbl>
              <a:tblPr firstRow="1">
                <a:tableStyleId>{4C3C2611-4C71-4FC5-86AE-919BDF0F9419}</a:tableStyleId>
              </a:tblPr>
              <a:tblGrid>
                <a:gridCol w="5303546"/>
                <a:gridCol w="5303546"/>
              </a:tblGrid>
              <a:tr h="381000">
                <a:tc>
                  <a:txBody>
                    <a:bodyPr/>
                    <a:lstStyle/>
                    <a:p>
                      <a:pPr lvl="0">
                        <a:defRPr sz="1800">
                          <a:solidFill>
                            <a:srgbClr val="000000"/>
                          </a:solidFill>
                        </a:defRPr>
                      </a:pPr>
                      <a:r>
                        <a:rPr sz="2600">
                          <a:solidFill>
                            <a:srgbClr val="FFFFFF"/>
                          </a:solidFill>
                        </a:rPr>
                        <a:t>Write A</a:t>
                      </a:r>
                    </a:p>
                  </a:txBody>
                  <a:tcPr marL="50800" marR="50800" marT="50800" marB="50800" anchor="ctr" horzOverflow="overflow">
                    <a:blipFill rotWithShape="1">
                      <a:blip r:embed="rId3"/>
                      <a:srcRect/>
                      <a:tile tx="0" ty="0" sx="100000" sy="100000" flip="none" algn="tl"/>
                    </a:blipFill>
                  </a:tcPr>
                </a:tc>
                <a:tc>
                  <a:txBody>
                    <a:bodyPr/>
                    <a:lstStyle/>
                    <a:p>
                      <a:pPr lvl="0">
                        <a:defRPr sz="1800">
                          <a:solidFill>
                            <a:srgbClr val="000000"/>
                          </a:solidFill>
                        </a:defRPr>
                      </a:pPr>
                      <a:r>
                        <a:rPr sz="2900">
                          <a:solidFill>
                            <a:srgbClr val="FFFFFF"/>
                          </a:solidFill>
                        </a:rPr>
                        <a:t>Write B</a:t>
                      </a:r>
                    </a:p>
                  </a:txBody>
                  <a:tcPr marL="50800" marR="50800" marT="50800" marB="50800" anchor="ctr" horzOverflow="overflow">
                    <a:blipFill rotWithShape="1">
                      <a:blip r:embed="rId3"/>
                      <a:srcRect/>
                      <a:tile tx="0" ty="0" sx="100000" sy="100000" flip="none" algn="tl"/>
                    </a:blipFill>
                  </a:tcPr>
                </a:tc>
              </a:tr>
              <a:tr h="568021">
                <a:tc>
                  <a:txBody>
                    <a:bodyPr/>
                    <a:lstStyle/>
                    <a:p>
                      <a:pPr lvl="0">
                        <a:defRPr sz="1800">
                          <a:solidFill>
                            <a:srgbClr val="000000"/>
                          </a:solidFill>
                        </a:defRPr>
                      </a:pPr>
                      <a:r>
                        <a:rPr sz="2500">
                          <a:solidFill>
                            <a:srgbClr val="FFFFFF"/>
                          </a:solidFill>
                          <a:latin typeface="Arial"/>
                          <a:ea typeface="Arial"/>
                          <a:cs typeface="Arial"/>
                          <a:sym typeface="Arial"/>
                        </a:rPr>
                        <a:t>Have truth as objective</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Have harmony as goal</a:t>
                      </a:r>
                    </a:p>
                  </a:txBody>
                  <a:tcPr marL="50800" marR="50800" marT="50800" marB="50800" anchor="ctr" horzOverflow="overflow"/>
                </a:tc>
              </a:tr>
              <a:tr h="472213">
                <a:tc>
                  <a:txBody>
                    <a:bodyPr/>
                    <a:lstStyle/>
                    <a:p>
                      <a:pPr lvl="0">
                        <a:defRPr sz="1800">
                          <a:solidFill>
                            <a:srgbClr val="000000"/>
                          </a:solidFill>
                        </a:defRPr>
                      </a:pPr>
                      <a:r>
                        <a:rPr sz="2500">
                          <a:solidFill>
                            <a:srgbClr val="FFFFFF"/>
                          </a:solidFill>
                          <a:latin typeface="Arial"/>
                          <a:ea typeface="Arial"/>
                          <a:cs typeface="Arial"/>
                          <a:sym typeface="Arial"/>
                        </a:rPr>
                        <a:t>Decide more with your head</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Decide more with your heart</a:t>
                      </a:r>
                    </a:p>
                  </a:txBody>
                  <a:tcPr marL="50800" marR="50800" marT="50800" marB="50800" anchor="ctr" horzOverflow="overflow"/>
                </a:tc>
              </a:tr>
              <a:tr h="871448">
                <a:tc>
                  <a:txBody>
                    <a:bodyPr/>
                    <a:lstStyle/>
                    <a:p>
                      <a:pPr lvl="0">
                        <a:defRPr sz="1800">
                          <a:solidFill>
                            <a:srgbClr val="000000"/>
                          </a:solidFill>
                        </a:defRPr>
                      </a:pPr>
                      <a:r>
                        <a:rPr sz="2500">
                          <a:solidFill>
                            <a:srgbClr val="FFFFFF"/>
                          </a:solidFill>
                          <a:latin typeface="Arial"/>
                          <a:ea typeface="Arial"/>
                          <a:cs typeface="Arial"/>
                          <a:sym typeface="Arial"/>
                        </a:rPr>
                        <a:t>Question other’s findings because they might be wrong</a:t>
                      </a:r>
                    </a:p>
                  </a:txBody>
                  <a:tcPr marL="50800" marR="50800" marT="50800" marB="50800" anchor="ctr" horzOverflow="overflow"/>
                </a:tc>
                <a:tc>
                  <a:txBody>
                    <a:bodyPr/>
                    <a:lstStyle/>
                    <a:p>
                      <a:pPr lvl="0">
                        <a:defRPr sz="1800">
                          <a:solidFill>
                            <a:srgbClr val="000000"/>
                          </a:solidFill>
                        </a:defRPr>
                      </a:pPr>
                      <a:r>
                        <a:rPr sz="2400">
                          <a:solidFill>
                            <a:srgbClr val="FFFFFF"/>
                          </a:solidFill>
                          <a:latin typeface="Arial"/>
                          <a:ea typeface="Arial"/>
                          <a:cs typeface="Arial"/>
                          <a:sym typeface="Arial"/>
                        </a:rPr>
                        <a:t>Agree more with other’s findings, because people are worth listening to.</a:t>
                      </a:r>
                    </a:p>
                  </a:txBody>
                  <a:tcPr marL="50800" marR="50800" marT="50800" marB="50800" anchor="ctr" horzOverflow="overflow"/>
                </a:tc>
              </a:tr>
              <a:tr h="664943">
                <a:tc>
                  <a:txBody>
                    <a:bodyPr/>
                    <a:lstStyle/>
                    <a:p>
                      <a:pPr lvl="0">
                        <a:defRPr sz="1800">
                          <a:solidFill>
                            <a:srgbClr val="000000"/>
                          </a:solidFill>
                        </a:defRPr>
                      </a:pPr>
                      <a:r>
                        <a:rPr sz="2500">
                          <a:solidFill>
                            <a:srgbClr val="FFFFFF"/>
                          </a:solidFill>
                          <a:latin typeface="Arial"/>
                          <a:ea typeface="Arial"/>
                          <a:cs typeface="Arial"/>
                          <a:sym typeface="Arial"/>
                        </a:rPr>
                        <a:t>Notice ineffective reasoning.</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Notice when people need support.</a:t>
                      </a:r>
                    </a:p>
                  </a:txBody>
                  <a:tcPr marL="50800" marR="50800" marT="50800" marB="50800" anchor="ctr" horzOverflow="overflow"/>
                </a:tc>
              </a:tr>
              <a:tr h="867410">
                <a:tc>
                  <a:txBody>
                    <a:bodyPr/>
                    <a:lstStyle/>
                    <a:p>
                      <a:pPr lvl="0">
                        <a:defRPr sz="1800">
                          <a:solidFill>
                            <a:srgbClr val="000000"/>
                          </a:solidFill>
                        </a:defRPr>
                      </a:pPr>
                      <a:r>
                        <a:rPr sz="2500">
                          <a:solidFill>
                            <a:srgbClr val="FFFFFF"/>
                          </a:solidFill>
                          <a:latin typeface="Arial"/>
                          <a:ea typeface="Arial"/>
                          <a:cs typeface="Arial"/>
                          <a:sym typeface="Arial"/>
                        </a:rPr>
                        <a:t>Choose truthfulness over tactfulness.</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Choose tactfulness over truthfulness.</a:t>
                      </a:r>
                    </a:p>
                  </a:txBody>
                  <a:tcPr marL="50800" marR="50800" marT="50800" marB="50800" anchor="ctr" horzOverflow="overflow"/>
                </a:tc>
              </a:tr>
              <a:tr h="601183">
                <a:tc>
                  <a:txBody>
                    <a:bodyPr/>
                    <a:lstStyle/>
                    <a:p>
                      <a:pPr lvl="0">
                        <a:defRPr sz="1800">
                          <a:solidFill>
                            <a:srgbClr val="000000"/>
                          </a:solidFill>
                        </a:defRPr>
                      </a:pPr>
                      <a:r>
                        <a:rPr sz="2500">
                          <a:solidFill>
                            <a:srgbClr val="FFFFFF"/>
                          </a:solidFill>
                          <a:latin typeface="Arial"/>
                          <a:ea typeface="Arial"/>
                          <a:cs typeface="Arial"/>
                          <a:sym typeface="Arial"/>
                        </a:rPr>
                        <a:t>Deal with people firmly as needed.</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Deal with people compassionately.</a:t>
                      </a:r>
                    </a:p>
                  </a:txBody>
                  <a:tcPr marL="50800" marR="50800" marT="50800" marB="50800" anchor="ctr" horzOverflow="overflow"/>
                </a:tc>
              </a:tr>
              <a:tr h="840513">
                <a:tc>
                  <a:txBody>
                    <a:bodyPr/>
                    <a:lstStyle/>
                    <a:p>
                      <a:pPr lvl="0">
                        <a:defRPr sz="1800">
                          <a:solidFill>
                            <a:srgbClr val="000000"/>
                          </a:solidFill>
                        </a:defRPr>
                      </a:pPr>
                      <a:r>
                        <a:rPr sz="2500">
                          <a:solidFill>
                            <a:srgbClr val="FFFFFF"/>
                          </a:solidFill>
                          <a:latin typeface="Arial"/>
                          <a:ea typeface="Arial"/>
                          <a:cs typeface="Arial"/>
                          <a:sym typeface="Arial"/>
                        </a:rPr>
                        <a:t>Expect the world to run </a:t>
                      </a:r>
                    </a:p>
                    <a:p>
                      <a:pPr lvl="0">
                        <a:defRPr sz="1800">
                          <a:solidFill>
                            <a:srgbClr val="000000"/>
                          </a:solidFill>
                        </a:defRPr>
                      </a:pPr>
                      <a:r>
                        <a:rPr sz="2500">
                          <a:solidFill>
                            <a:srgbClr val="FFFFFF"/>
                          </a:solidFill>
                          <a:latin typeface="Arial"/>
                          <a:ea typeface="Arial"/>
                          <a:cs typeface="Arial"/>
                          <a:sym typeface="Arial"/>
                        </a:rPr>
                        <a:t>on logical principles</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Expect the world to recognize individual differences.</a:t>
                      </a:r>
                    </a:p>
                  </a:txBody>
                  <a:tcPr marL="50800" marR="50800" marT="50800" marB="50800" anchor="ctr" horzOverflow="overflow"/>
                </a:tc>
              </a:tr>
              <a:tr h="890482">
                <a:tc>
                  <a:txBody>
                    <a:bodyPr/>
                    <a:lstStyle/>
                    <a:p>
                      <a:pPr lvl="0" defTabSz="457200">
                        <a:defRPr sz="1800">
                          <a:solidFill>
                            <a:srgbClr val="000000"/>
                          </a:solidFill>
                        </a:defRPr>
                      </a:pPr>
                      <a:r>
                        <a:rPr sz="2700">
                          <a:solidFill>
                            <a:srgbClr val="FFFFFF"/>
                          </a:solidFill>
                          <a:latin typeface="Arial"/>
                          <a:ea typeface="Arial"/>
                          <a:cs typeface="Arial"/>
                          <a:sym typeface="Arial"/>
                        </a:rPr>
                        <a:t>Make decisions in an impersonal way, using logical reasoning</a:t>
                      </a:r>
                    </a:p>
                  </a:txBody>
                  <a:tcPr marL="50800" marR="50800" marT="50800" marB="50800" anchor="ctr" horzOverflow="overflow"/>
                </a:tc>
                <a:tc>
                  <a:txBody>
                    <a:bodyPr/>
                    <a:lstStyle/>
                    <a:p>
                      <a:pPr lvl="0" defTabSz="457200">
                        <a:defRPr sz="1800">
                          <a:solidFill>
                            <a:srgbClr val="000000"/>
                          </a:solidFill>
                        </a:defRPr>
                      </a:pPr>
                      <a:r>
                        <a:rPr sz="2300">
                          <a:solidFill>
                            <a:srgbClr val="FFFFFF"/>
                          </a:solidFill>
                          <a:latin typeface="Arial"/>
                          <a:ea typeface="Arial"/>
                          <a:cs typeface="Arial"/>
                          <a:sym typeface="Arial"/>
                        </a:rPr>
                        <a:t>Base your decisions on personal values &amp; how your actions affect others</a:t>
                      </a:r>
                    </a:p>
                  </a:txBody>
                  <a:tcPr marL="50800" marR="50800" marT="50800" marB="50800" anchor="ctr" horzOverflow="overflow"/>
                </a:tc>
              </a:tr>
              <a:tr h="890482">
                <a:tc>
                  <a:txBody>
                    <a:bodyPr/>
                    <a:lstStyle/>
                    <a:p>
                      <a:pPr lvl="0" defTabSz="457200">
                        <a:defRPr sz="1800">
                          <a:solidFill>
                            <a:srgbClr val="000000"/>
                          </a:solidFill>
                        </a:defRPr>
                      </a:pPr>
                      <a:r>
                        <a:rPr sz="2700">
                          <a:solidFill>
                            <a:srgbClr val="FFFFFF"/>
                          </a:solidFill>
                          <a:latin typeface="Arial"/>
                          <a:ea typeface="Arial"/>
                          <a:cs typeface="Arial"/>
                          <a:sym typeface="Arial"/>
                        </a:rPr>
                        <a:t>Believe feelings valid </a:t>
                      </a:r>
                    </a:p>
                    <a:p>
                      <a:pPr lvl="0" defTabSz="457200">
                        <a:defRPr sz="1800">
                          <a:solidFill>
                            <a:srgbClr val="000000"/>
                          </a:solidFill>
                        </a:defRPr>
                      </a:pPr>
                      <a:r>
                        <a:rPr sz="2700">
                          <a:solidFill>
                            <a:srgbClr val="FFFFFF"/>
                          </a:solidFill>
                          <a:latin typeface="Arial"/>
                          <a:ea typeface="Arial"/>
                          <a:cs typeface="Arial"/>
                          <a:sym typeface="Arial"/>
                        </a:rPr>
                        <a:t>if they're logical.</a:t>
                      </a:r>
                    </a:p>
                  </a:txBody>
                  <a:tcPr marL="50800" marR="50800" marT="50800" marB="50800" anchor="ctr" horzOverflow="overflow"/>
                </a:tc>
                <a:tc>
                  <a:txBody>
                    <a:bodyPr/>
                    <a:lstStyle/>
                    <a:p>
                      <a:pPr lvl="0" defTabSz="457200">
                        <a:defRPr sz="1800">
                          <a:solidFill>
                            <a:srgbClr val="000000"/>
                          </a:solidFill>
                        </a:defRPr>
                      </a:pPr>
                      <a:r>
                        <a:rPr sz="2700">
                          <a:solidFill>
                            <a:srgbClr val="FFFFFF"/>
                          </a:solidFill>
                          <a:latin typeface="Arial"/>
                          <a:ea typeface="Arial"/>
                          <a:cs typeface="Arial"/>
                          <a:sym typeface="Arial"/>
                        </a:rPr>
                        <a:t>ANY feeling is valid.</a:t>
                      </a:r>
                    </a:p>
                  </a:txBody>
                  <a:tcPr marL="50800" marR="50800" marT="50800" marB="50800" anchor="ctr" horzOverflow="overflow"/>
                </a:tc>
              </a:tr>
              <a:tr h="820350">
                <a:tc>
                  <a:txBody>
                    <a:bodyPr/>
                    <a:lstStyle/>
                    <a:p>
                      <a:pPr lvl="0">
                        <a:defRPr sz="1800">
                          <a:solidFill>
                            <a:srgbClr val="000000"/>
                          </a:solidFill>
                        </a:defRPr>
                      </a:pPr>
                      <a:r>
                        <a:rPr sz="2600">
                          <a:solidFill>
                            <a:srgbClr val="FFFFFF"/>
                          </a:solidFill>
                        </a:rPr>
                        <a:t>Enjoy finding flaws in an argument</a:t>
                      </a:r>
                    </a:p>
                  </a:txBody>
                  <a:tcPr marL="50800" marR="50800" marT="50800" marB="50800" anchor="ctr" horzOverflow="overflow"/>
                </a:tc>
                <a:tc>
                  <a:txBody>
                    <a:bodyPr/>
                    <a:lstStyle/>
                    <a:p>
                      <a:pPr lvl="0">
                        <a:defRPr sz="1800">
                          <a:solidFill>
                            <a:srgbClr val="000000"/>
                          </a:solidFill>
                        </a:defRPr>
                      </a:pPr>
                      <a:r>
                        <a:rPr sz="2600">
                          <a:solidFill>
                            <a:srgbClr val="FFFFFF"/>
                          </a:solidFill>
                        </a:rPr>
                        <a:t>Like to please others &amp; point out the best in people</a:t>
                      </a:r>
                    </a:p>
                  </a:txBody>
                  <a:tcPr marL="50800" marR="50800" marT="50800" marB="50800" anchor="ctr" horzOverflow="overflow"/>
                </a:tc>
              </a:tr>
              <a:tr h="808499">
                <a:tc>
                  <a:txBody>
                    <a:bodyPr/>
                    <a:lstStyle/>
                    <a:p>
                      <a:pPr lvl="0">
                        <a:defRPr sz="1800">
                          <a:solidFill>
                            <a:srgbClr val="000000"/>
                          </a:solidFill>
                        </a:defRPr>
                      </a:pPr>
                      <a:r>
                        <a:rPr sz="2500">
                          <a:solidFill>
                            <a:srgbClr val="FFFFFF"/>
                          </a:solidFill>
                          <a:latin typeface="Arial"/>
                          <a:ea typeface="Arial"/>
                          <a:cs typeface="Arial"/>
                          <a:sym typeface="Arial"/>
                        </a:rPr>
                        <a:t>Could be described as reasonable &amp; level headed</a:t>
                      </a:r>
                    </a:p>
                  </a:txBody>
                  <a:tcPr marL="50800" marR="50800" marT="50800" marB="50800" anchor="ctr" horzOverflow="overflow"/>
                </a:tc>
                <a:tc>
                  <a:txBody>
                    <a:bodyPr/>
                    <a:lstStyle/>
                    <a:p>
                      <a:pPr lvl="0">
                        <a:defRPr sz="1800">
                          <a:solidFill>
                            <a:srgbClr val="000000"/>
                          </a:solidFill>
                        </a:defRPr>
                      </a:pPr>
                      <a:r>
                        <a:rPr sz="2500" dirty="0">
                          <a:solidFill>
                            <a:srgbClr val="FFFFFF"/>
                          </a:solidFill>
                          <a:latin typeface="Arial"/>
                          <a:ea typeface="Arial"/>
                          <a:cs typeface="Arial"/>
                          <a:sym typeface="Arial"/>
                        </a:rPr>
                        <a:t>Could be described as warm </a:t>
                      </a:r>
                    </a:p>
                    <a:p>
                      <a:pPr lvl="0">
                        <a:defRPr sz="1800">
                          <a:solidFill>
                            <a:srgbClr val="000000"/>
                          </a:solidFill>
                        </a:defRPr>
                      </a:pPr>
                      <a:r>
                        <a:rPr sz="2500" dirty="0">
                          <a:solidFill>
                            <a:srgbClr val="FFFFFF"/>
                          </a:solidFill>
                          <a:latin typeface="Arial"/>
                          <a:ea typeface="Arial"/>
                          <a:cs typeface="Arial"/>
                          <a:sym typeface="Arial"/>
                        </a:rPr>
                        <a:t>&amp; empathetic</a:t>
                      </a:r>
                    </a:p>
                  </a:txBody>
                  <a:tcPr marL="50800" marR="50800" marT="50800" marB="50800" anchor="ctr" horzOverflow="overflow"/>
                </a:tc>
              </a:tr>
            </a:tbl>
          </a:graphicData>
        </a:graphic>
      </p:graphicFrame>
      <p:sp>
        <p:nvSpPr>
          <p:cNvPr id="93" name="Shape 93"/>
          <p:cNvSpPr/>
          <p:nvPr/>
        </p:nvSpPr>
        <p:spPr>
          <a:xfrm>
            <a:off x="-1041400" y="128533"/>
            <a:ext cx="15011400" cy="73353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4100"/>
            </a:lvl1pPr>
          </a:lstStyle>
          <a:p>
            <a:pPr lvl="0">
              <a:defRPr sz="1800">
                <a:solidFill>
                  <a:srgbClr val="000000"/>
                </a:solidFill>
              </a:defRPr>
            </a:pPr>
            <a:r>
              <a:rPr sz="4100" dirty="0">
                <a:solidFill>
                  <a:srgbClr val="558AAB"/>
                </a:solidFill>
                <a:effectLst>
                  <a:outerShdw blurRad="38100" dist="38100" dir="2700000" algn="tl">
                    <a:srgbClr val="000000">
                      <a:alpha val="43137"/>
                    </a:srgbClr>
                  </a:outerShdw>
                </a:effectLst>
                <a:latin typeface="Franklin Gothic Demi Cond" panose="020B0706030402020204" pitchFamily="34" charset="0"/>
              </a:rPr>
              <a:t>Dichotomy III - How You Make Decisions &amp; Conclusions</a:t>
            </a:r>
          </a:p>
        </p:txBody>
      </p:sp>
    </p:spTree>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Table 97"/>
          <p:cNvGraphicFramePr/>
          <p:nvPr>
            <p:extLst>
              <p:ext uri="{D42A27DB-BD31-4B8C-83A1-F6EECF244321}">
                <p14:modId xmlns:p14="http://schemas.microsoft.com/office/powerpoint/2010/main" val="2950411537"/>
              </p:ext>
            </p:extLst>
          </p:nvPr>
        </p:nvGraphicFramePr>
        <p:xfrm>
          <a:off x="1397000" y="715337"/>
          <a:ext cx="10607092" cy="9034056"/>
        </p:xfrm>
        <a:graphic>
          <a:graphicData uri="http://schemas.openxmlformats.org/drawingml/2006/table">
            <a:tbl>
              <a:tblPr firstRow="1">
                <a:tableStyleId>{4C3C2611-4C71-4FC5-86AE-919BDF0F9419}</a:tableStyleId>
              </a:tblPr>
              <a:tblGrid>
                <a:gridCol w="5303546"/>
                <a:gridCol w="5303546"/>
              </a:tblGrid>
              <a:tr h="426121">
                <a:tc>
                  <a:txBody>
                    <a:bodyPr/>
                    <a:lstStyle/>
                    <a:p>
                      <a:pPr lvl="0">
                        <a:defRPr sz="1800">
                          <a:solidFill>
                            <a:srgbClr val="000000"/>
                          </a:solidFill>
                        </a:defRPr>
                      </a:pPr>
                      <a:r>
                        <a:rPr sz="2600" dirty="0">
                          <a:solidFill>
                            <a:srgbClr val="FFFFFF"/>
                          </a:solidFill>
                        </a:rPr>
                        <a:t>Write A</a:t>
                      </a:r>
                    </a:p>
                  </a:txBody>
                  <a:tcPr marL="50800" marR="50800" marT="50800" marB="50800" anchor="ctr" horzOverflow="overflow">
                    <a:blipFill rotWithShape="1">
                      <a:blip r:embed="rId3"/>
                      <a:srcRect/>
                      <a:tile tx="0" ty="0" sx="100000" sy="100000" flip="none" algn="tl"/>
                    </a:blipFill>
                  </a:tcPr>
                </a:tc>
                <a:tc>
                  <a:txBody>
                    <a:bodyPr/>
                    <a:lstStyle/>
                    <a:p>
                      <a:pPr lvl="0">
                        <a:defRPr sz="1800">
                          <a:solidFill>
                            <a:srgbClr val="000000"/>
                          </a:solidFill>
                        </a:defRPr>
                      </a:pPr>
                      <a:r>
                        <a:rPr sz="2900">
                          <a:solidFill>
                            <a:srgbClr val="FFFFFF"/>
                          </a:solidFill>
                        </a:rPr>
                        <a:t>Write B</a:t>
                      </a:r>
                    </a:p>
                  </a:txBody>
                  <a:tcPr marL="50800" marR="50800" marT="50800" marB="50800" anchor="ctr" horzOverflow="overflow">
                    <a:blipFill rotWithShape="1">
                      <a:blip r:embed="rId3"/>
                      <a:srcRect/>
                      <a:tile tx="0" ty="0" sx="100000" sy="100000" flip="none" algn="tl"/>
                    </a:blipFill>
                  </a:tcPr>
                </a:tc>
              </a:tr>
              <a:tr h="840513">
                <a:tc>
                  <a:txBody>
                    <a:bodyPr/>
                    <a:lstStyle/>
                    <a:p>
                      <a:pPr lvl="0">
                        <a:defRPr sz="1800">
                          <a:solidFill>
                            <a:srgbClr val="000000"/>
                          </a:solidFill>
                        </a:defRPr>
                      </a:pPr>
                      <a:r>
                        <a:rPr sz="2500">
                          <a:solidFill>
                            <a:srgbClr val="FFFFFF"/>
                          </a:solidFill>
                          <a:latin typeface="Arial"/>
                          <a:ea typeface="Arial"/>
                          <a:cs typeface="Arial"/>
                          <a:sym typeface="Arial"/>
                        </a:rPr>
                        <a:t>Prefer my life to be decisive by imposing my will on it.</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Seek to adapt my life and experience to what comes along.</a:t>
                      </a:r>
                    </a:p>
                  </a:txBody>
                  <a:tcPr marL="50800" marR="50800" marT="50800" marB="50800" anchor="ctr" horzOverflow="overflow"/>
                </a:tc>
              </a:tr>
              <a:tr h="777985">
                <a:tc>
                  <a:txBody>
                    <a:bodyPr/>
                    <a:lstStyle/>
                    <a:p>
                      <a:pPr lvl="0">
                        <a:defRPr sz="1800">
                          <a:solidFill>
                            <a:srgbClr val="000000"/>
                          </a:solidFill>
                        </a:defRPr>
                      </a:pPr>
                      <a:r>
                        <a:rPr sz="2500">
                          <a:solidFill>
                            <a:srgbClr val="FFFFFF"/>
                          </a:solidFill>
                          <a:latin typeface="Arial"/>
                          <a:ea typeface="Arial"/>
                          <a:cs typeface="Arial"/>
                          <a:sym typeface="Arial"/>
                        </a:rPr>
                        <a:t>Make plans, want to know what you’re getting into.</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Are spontaneous, enjoy surprises, &amp; new situations</a:t>
                      </a:r>
                    </a:p>
                  </a:txBody>
                  <a:tcPr marL="50800" marR="50800" marT="50800" marB="50800" anchor="ctr" horzOverflow="overflow"/>
                </a:tc>
              </a:tr>
              <a:tr h="678975">
                <a:tc>
                  <a:txBody>
                    <a:bodyPr/>
                    <a:lstStyle/>
                    <a:p>
                      <a:pPr lvl="0">
                        <a:defRPr sz="1800">
                          <a:solidFill>
                            <a:srgbClr val="000000"/>
                          </a:solidFill>
                        </a:defRPr>
                      </a:pPr>
                      <a:r>
                        <a:rPr sz="2500">
                          <a:solidFill>
                            <a:srgbClr val="FFFFFF"/>
                          </a:solidFill>
                          <a:latin typeface="Arial"/>
                          <a:ea typeface="Arial"/>
                          <a:cs typeface="Arial"/>
                          <a:sym typeface="Arial"/>
                        </a:rPr>
                        <a:t>Feel better after making decisions.</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Prefer to keep things open.</a:t>
                      </a:r>
                    </a:p>
                  </a:txBody>
                  <a:tcPr marL="50800" marR="50800" marT="50800" marB="50800" anchor="ctr" horzOverflow="overflow"/>
                </a:tc>
              </a:tr>
              <a:tr h="545175">
                <a:tc>
                  <a:txBody>
                    <a:bodyPr/>
                    <a:lstStyle/>
                    <a:p>
                      <a:pPr lvl="0">
                        <a:defRPr sz="1800">
                          <a:solidFill>
                            <a:srgbClr val="000000"/>
                          </a:solidFill>
                        </a:defRPr>
                      </a:pPr>
                      <a:r>
                        <a:rPr sz="2500">
                          <a:solidFill>
                            <a:srgbClr val="FFFFFF"/>
                          </a:solidFill>
                          <a:latin typeface="Arial"/>
                          <a:ea typeface="Arial"/>
                          <a:cs typeface="Arial"/>
                          <a:sym typeface="Arial"/>
                        </a:rPr>
                        <a:t>Enjoy finishing things.</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Enjoy starting things.</a:t>
                      </a:r>
                    </a:p>
                  </a:txBody>
                  <a:tcPr marL="50800" marR="50800" marT="50800" marB="50800" anchor="ctr" horzOverflow="overflow"/>
                </a:tc>
              </a:tr>
              <a:tr h="867410">
                <a:tc>
                  <a:txBody>
                    <a:bodyPr/>
                    <a:lstStyle/>
                    <a:p>
                      <a:pPr lvl="0">
                        <a:defRPr sz="1800">
                          <a:solidFill>
                            <a:srgbClr val="000000"/>
                          </a:solidFill>
                        </a:defRPr>
                      </a:pPr>
                      <a:r>
                        <a:rPr sz="2500">
                          <a:solidFill>
                            <a:srgbClr val="FFFFFF"/>
                          </a:solidFill>
                          <a:latin typeface="Arial"/>
                          <a:ea typeface="Arial"/>
                          <a:cs typeface="Arial"/>
                          <a:sym typeface="Arial"/>
                        </a:rPr>
                        <a:t>Prefer to have matters settled</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Prefer to leave your options open so nothing is missed.</a:t>
                      </a:r>
                    </a:p>
                  </a:txBody>
                  <a:tcPr marL="50800" marR="50800" marT="50800" marB="50800" anchor="ctr" horzOverflow="overflow"/>
                </a:tc>
              </a:tr>
              <a:tr h="840513">
                <a:tc>
                  <a:txBody>
                    <a:bodyPr/>
                    <a:lstStyle/>
                    <a:p>
                      <a:pPr lvl="0">
                        <a:defRPr sz="1800">
                          <a:solidFill>
                            <a:srgbClr val="000000"/>
                          </a:solidFill>
                        </a:defRPr>
                      </a:pPr>
                      <a:r>
                        <a:rPr sz="2500">
                          <a:solidFill>
                            <a:srgbClr val="FFFFFF"/>
                          </a:solidFill>
                          <a:latin typeface="Arial"/>
                          <a:ea typeface="Arial"/>
                          <a:cs typeface="Arial"/>
                          <a:sym typeface="Arial"/>
                        </a:rPr>
                        <a:t>Think rules &amp; deadlines should be respected</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See rules &amp; deadlines as flexible</a:t>
                      </a:r>
                    </a:p>
                  </a:txBody>
                  <a:tcPr marL="50800" marR="50800" marT="50800" marB="50800" anchor="ctr" horzOverflow="overflow"/>
                </a:tc>
              </a:tr>
              <a:tr h="840513">
                <a:tc>
                  <a:txBody>
                    <a:bodyPr/>
                    <a:lstStyle/>
                    <a:p>
                      <a:pPr lvl="0">
                        <a:defRPr sz="1800">
                          <a:solidFill>
                            <a:srgbClr val="000000"/>
                          </a:solidFill>
                        </a:defRPr>
                      </a:pPr>
                      <a:r>
                        <a:rPr sz="2500">
                          <a:solidFill>
                            <a:srgbClr val="FFFFFF"/>
                          </a:solidFill>
                          <a:latin typeface="Arial"/>
                          <a:ea typeface="Arial"/>
                          <a:cs typeface="Arial"/>
                          <a:sym typeface="Arial"/>
                        </a:rPr>
                        <a:t>Dislike surprises and want advance warnings.</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Enjoy surprises and like adapting to last-minute changes.</a:t>
                      </a:r>
                    </a:p>
                  </a:txBody>
                  <a:tcPr marL="50800" marR="50800" marT="50800" marB="50800" anchor="ctr" horzOverflow="overflow"/>
                </a:tc>
              </a:tr>
              <a:tr h="890482">
                <a:tc>
                  <a:txBody>
                    <a:bodyPr/>
                    <a:lstStyle/>
                    <a:p>
                      <a:pPr lvl="0">
                        <a:defRPr sz="1800">
                          <a:solidFill>
                            <a:srgbClr val="000000"/>
                          </a:solidFill>
                        </a:defRPr>
                      </a:pPr>
                      <a:r>
                        <a:rPr sz="2500">
                          <a:solidFill>
                            <a:srgbClr val="FFFFFF"/>
                          </a:solidFill>
                          <a:latin typeface="Arial"/>
                          <a:ea typeface="Arial"/>
                          <a:cs typeface="Arial"/>
                          <a:sym typeface="Arial"/>
                        </a:rPr>
                        <a:t>See time as a finite resource and take deadlines seriously.</a:t>
                      </a:r>
                    </a:p>
                  </a:txBody>
                  <a:tcPr marL="50800" marR="50800" marT="50800" marB="50800" anchor="ctr" horzOverflow="overflow"/>
                </a:tc>
                <a:tc>
                  <a:txBody>
                    <a:bodyPr/>
                    <a:lstStyle/>
                    <a:p>
                      <a:pPr lvl="0" defTabSz="457200">
                        <a:defRPr sz="1800">
                          <a:solidFill>
                            <a:srgbClr val="000000"/>
                          </a:solidFill>
                        </a:defRPr>
                      </a:pPr>
                      <a:r>
                        <a:rPr sz="2300">
                          <a:solidFill>
                            <a:srgbClr val="FFFFFF"/>
                          </a:solidFill>
                          <a:latin typeface="Arial"/>
                          <a:ea typeface="Arial"/>
                          <a:cs typeface="Arial"/>
                          <a:sym typeface="Arial"/>
                        </a:rPr>
                        <a:t>See time as a renewable resource and see deadlines as elastic.</a:t>
                      </a:r>
                    </a:p>
                  </a:txBody>
                  <a:tcPr marL="50800" marR="50800" marT="50800" marB="50800" anchor="ctr" horzOverflow="overflow"/>
                </a:tc>
              </a:tr>
              <a:tr h="628829">
                <a:tc>
                  <a:txBody>
                    <a:bodyPr/>
                    <a:lstStyle/>
                    <a:p>
                      <a:pPr lvl="0">
                        <a:defRPr sz="1800">
                          <a:solidFill>
                            <a:srgbClr val="000000"/>
                          </a:solidFill>
                        </a:defRPr>
                      </a:pPr>
                      <a:r>
                        <a:rPr sz="2500">
                          <a:solidFill>
                            <a:srgbClr val="FFFFFF"/>
                          </a:solidFill>
                          <a:latin typeface="Arial"/>
                          <a:ea typeface="Arial"/>
                          <a:cs typeface="Arial"/>
                          <a:sym typeface="Arial"/>
                        </a:rPr>
                        <a:t>Like checking off "to do" list.</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Ignore "to do" list even if I made one.</a:t>
                      </a:r>
                    </a:p>
                  </a:txBody>
                  <a:tcPr marL="50800" marR="50800" marT="50800" marB="50800" anchor="ctr" horzOverflow="overflow"/>
                </a:tc>
              </a:tr>
              <a:tr h="761553">
                <a:tc>
                  <a:txBody>
                    <a:bodyPr/>
                    <a:lstStyle/>
                    <a:p>
                      <a:pPr lvl="0">
                        <a:defRPr sz="1800">
                          <a:solidFill>
                            <a:srgbClr val="000000"/>
                          </a:solidFill>
                        </a:defRPr>
                      </a:pPr>
                      <a:r>
                        <a:rPr sz="2500">
                          <a:solidFill>
                            <a:srgbClr val="FFFFFF"/>
                          </a:solidFill>
                          <a:latin typeface="Arial"/>
                          <a:ea typeface="Arial"/>
                          <a:cs typeface="Arial"/>
                          <a:sym typeface="Arial"/>
                        </a:rPr>
                        <a:t>Feel better with things planned.</a:t>
                      </a:r>
                    </a:p>
                  </a:txBody>
                  <a:tcPr marL="50800" marR="50800" marT="50800" marB="50800" anchor="ctr" horzOverflow="overflow"/>
                </a:tc>
                <a:tc>
                  <a:txBody>
                    <a:bodyPr/>
                    <a:lstStyle/>
                    <a:p>
                      <a:pPr lvl="0">
                        <a:defRPr sz="1800">
                          <a:solidFill>
                            <a:srgbClr val="000000"/>
                          </a:solidFill>
                        </a:defRPr>
                      </a:pPr>
                      <a:r>
                        <a:rPr sz="2500">
                          <a:solidFill>
                            <a:srgbClr val="FFFFFF"/>
                          </a:solidFill>
                          <a:latin typeface="Arial"/>
                          <a:ea typeface="Arial"/>
                          <a:cs typeface="Arial"/>
                          <a:sym typeface="Arial"/>
                        </a:rPr>
                        <a:t>Would rather do whatever comes along.</a:t>
                      </a:r>
                    </a:p>
                  </a:txBody>
                  <a:tcPr marL="50800" marR="50800" marT="50800" marB="50800" anchor="ctr" horzOverflow="overflow"/>
                </a:tc>
              </a:tr>
              <a:tr h="561625">
                <a:tc>
                  <a:txBody>
                    <a:bodyPr/>
                    <a:lstStyle/>
                    <a:p>
                      <a:pPr lvl="0">
                        <a:defRPr sz="1800">
                          <a:solidFill>
                            <a:srgbClr val="000000"/>
                          </a:solidFill>
                        </a:defRPr>
                      </a:pPr>
                      <a:r>
                        <a:rPr sz="2500">
                          <a:solidFill>
                            <a:srgbClr val="FFFFFF"/>
                          </a:solidFill>
                          <a:latin typeface="Arial"/>
                          <a:ea typeface="Arial"/>
                          <a:cs typeface="Arial"/>
                          <a:sym typeface="Arial"/>
                        </a:rPr>
                        <a:t>Settled. Organized.</a:t>
                      </a:r>
                    </a:p>
                  </a:txBody>
                  <a:tcPr marL="50800" marR="50800" marT="50800" marB="50800" anchor="ctr" horzOverflow="overflow"/>
                </a:tc>
                <a:tc>
                  <a:txBody>
                    <a:bodyPr/>
                    <a:lstStyle/>
                    <a:p>
                      <a:pPr lvl="0">
                        <a:defRPr sz="1800">
                          <a:solidFill>
                            <a:srgbClr val="000000"/>
                          </a:solidFill>
                        </a:defRPr>
                      </a:pPr>
                      <a:r>
                        <a:rPr sz="2500" dirty="0">
                          <a:solidFill>
                            <a:srgbClr val="FFFFFF"/>
                          </a:solidFill>
                          <a:latin typeface="Arial"/>
                          <a:ea typeface="Arial"/>
                          <a:cs typeface="Arial"/>
                          <a:sym typeface="Arial"/>
                        </a:rPr>
                        <a:t>Tentative. Flexible. Spontaneous.</a:t>
                      </a:r>
                    </a:p>
                  </a:txBody>
                  <a:tcPr marL="50800" marR="50800" marT="50800" marB="50800" anchor="ctr" horzOverflow="overflow"/>
                </a:tc>
              </a:tr>
            </a:tbl>
          </a:graphicData>
        </a:graphic>
      </p:graphicFrame>
      <p:sp>
        <p:nvSpPr>
          <p:cNvPr id="98" name="Shape 98"/>
          <p:cNvSpPr/>
          <p:nvPr/>
        </p:nvSpPr>
        <p:spPr>
          <a:xfrm>
            <a:off x="-736600" y="128533"/>
            <a:ext cx="14325600" cy="73353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4100"/>
            </a:lvl1pPr>
          </a:lstStyle>
          <a:p>
            <a:pPr lvl="0">
              <a:defRPr sz="1800">
                <a:solidFill>
                  <a:srgbClr val="000000"/>
                </a:solidFill>
              </a:defRPr>
            </a:pPr>
            <a:r>
              <a:rPr sz="4100" dirty="0">
                <a:solidFill>
                  <a:srgbClr val="558AAB"/>
                </a:solidFill>
                <a:effectLst>
                  <a:outerShdw blurRad="38100" dist="38100" dir="2700000" algn="tl">
                    <a:srgbClr val="000000">
                      <a:alpha val="43137"/>
                    </a:srgbClr>
                  </a:outerShdw>
                </a:effectLst>
                <a:latin typeface="Franklin Gothic Demi Cond" panose="020B0706030402020204" pitchFamily="34" charset="0"/>
              </a:rPr>
              <a:t>Dichotomy IV - Has to do with the Lifestyle you choose</a:t>
            </a:r>
          </a:p>
        </p:txBody>
      </p:sp>
    </p:spTree>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p:nvPr/>
        </p:nvSpPr>
        <p:spPr>
          <a:xfrm>
            <a:off x="645203" y="6224396"/>
            <a:ext cx="12261255" cy="2272417"/>
          </a:xfrm>
          <a:prstGeom prst="rect">
            <a:avLst/>
          </a:prstGeom>
          <a:ln w="12700">
            <a:miter lim="400000"/>
          </a:ln>
          <a:effectLst>
            <a:outerShdw blurRad="63500" dist="17960" dir="2700000" rotWithShape="0">
              <a:srgbClr val="000000"/>
            </a:outerShdw>
          </a:effectLst>
          <a:extLst>
            <a:ext uri="{C572A759-6A51-4108-AA02-DFA0A04FC94B}">
              <ma14:wrappingTextBoxFlag xmlns:ma14="http://schemas.microsoft.com/office/mac/drawingml/2011/main" xmlns="" val="1"/>
            </a:ext>
          </a:extLst>
        </p:spPr>
        <p:txBody>
          <a:bodyPr lIns="45719" rIns="45719">
            <a:spAutoFit/>
          </a:bodyPr>
          <a:lstStyle/>
          <a:p>
            <a:pPr lvl="2" indent="228600" algn="l" defTabSz="914400">
              <a:spcBef>
                <a:spcPts val="500"/>
              </a:spcBef>
              <a:defRPr sz="1800">
                <a:solidFill>
                  <a:srgbClr val="000000"/>
                </a:solidFill>
              </a:defRPr>
            </a:pPr>
            <a:endParaRPr sz="2500" dirty="0">
              <a:solidFill>
                <a:srgbClr val="FFFFFF"/>
              </a:solidFill>
              <a:latin typeface="Arial"/>
              <a:ea typeface="Arial"/>
              <a:cs typeface="Arial"/>
              <a:sym typeface="Arial"/>
            </a:endParaRPr>
          </a:p>
          <a:p>
            <a:pPr lvl="2" indent="228600" algn="l" defTabSz="914400">
              <a:spcBef>
                <a:spcPts val="500"/>
              </a:spcBef>
              <a:defRPr sz="1800">
                <a:solidFill>
                  <a:srgbClr val="000000"/>
                </a:solidFill>
              </a:defRPr>
            </a:pPr>
            <a:r>
              <a:rPr sz="2500" dirty="0">
                <a:solidFill>
                  <a:srgbClr val="FFFFFF"/>
                </a:solidFill>
                <a:latin typeface="Arial"/>
                <a:ea typeface="Arial"/>
                <a:cs typeface="Arial"/>
                <a:sym typeface="Arial"/>
              </a:rPr>
              <a:t>On line 1, if you have more A’s write an E to the left, if you have more B’s write an I</a:t>
            </a:r>
          </a:p>
          <a:p>
            <a:pPr lvl="2" indent="228600" algn="l" defTabSz="914400">
              <a:spcBef>
                <a:spcPts val="500"/>
              </a:spcBef>
              <a:defRPr sz="1800">
                <a:solidFill>
                  <a:srgbClr val="000000"/>
                </a:solidFill>
              </a:defRPr>
            </a:pPr>
            <a:r>
              <a:rPr sz="2500" dirty="0">
                <a:solidFill>
                  <a:srgbClr val="FFFFFF"/>
                </a:solidFill>
                <a:latin typeface="Arial"/>
                <a:ea typeface="Arial"/>
                <a:cs typeface="Arial"/>
                <a:sym typeface="Arial"/>
              </a:rPr>
              <a:t>On line 2, if you have more A’s write an S to the left, if you have more B’s write an N</a:t>
            </a:r>
          </a:p>
          <a:p>
            <a:pPr lvl="2" indent="228600" algn="l" defTabSz="914400">
              <a:spcBef>
                <a:spcPts val="500"/>
              </a:spcBef>
              <a:defRPr sz="1800">
                <a:solidFill>
                  <a:srgbClr val="000000"/>
                </a:solidFill>
              </a:defRPr>
            </a:pPr>
            <a:r>
              <a:rPr sz="2500" dirty="0">
                <a:solidFill>
                  <a:srgbClr val="FFFFFF"/>
                </a:solidFill>
                <a:latin typeface="Arial"/>
                <a:ea typeface="Arial"/>
                <a:cs typeface="Arial"/>
                <a:sym typeface="Arial"/>
              </a:rPr>
              <a:t>On line 3, if you have more A’s write a T to the left, if you have more B’s write an F</a:t>
            </a:r>
          </a:p>
          <a:p>
            <a:pPr lvl="2" indent="228600" algn="l" defTabSz="914400">
              <a:spcBef>
                <a:spcPts val="500"/>
              </a:spcBef>
              <a:defRPr sz="1800">
                <a:solidFill>
                  <a:srgbClr val="000000"/>
                </a:solidFill>
              </a:defRPr>
            </a:pPr>
            <a:r>
              <a:rPr sz="2500" dirty="0">
                <a:solidFill>
                  <a:srgbClr val="FFFFFF"/>
                </a:solidFill>
                <a:latin typeface="Arial"/>
                <a:ea typeface="Arial"/>
                <a:cs typeface="Arial"/>
                <a:sym typeface="Arial"/>
              </a:rPr>
              <a:t>On line 4, if you have more A’s write a J to the left, if you have more B’s write a </a:t>
            </a:r>
            <a:r>
              <a:rPr sz="2500" dirty="0" smtClean="0">
                <a:solidFill>
                  <a:srgbClr val="FFFFFF"/>
                </a:solidFill>
                <a:latin typeface="Arial"/>
                <a:ea typeface="Arial"/>
                <a:cs typeface="Arial"/>
                <a:sym typeface="Arial"/>
              </a:rPr>
              <a:t>P</a:t>
            </a:r>
            <a:endParaRPr sz="2500" dirty="0">
              <a:solidFill>
                <a:srgbClr val="FFFFFF"/>
              </a:solidFill>
              <a:latin typeface="Arial"/>
              <a:ea typeface="Arial"/>
              <a:cs typeface="Arial"/>
              <a:sym typeface="Arial"/>
            </a:endParaRPr>
          </a:p>
        </p:txBody>
      </p:sp>
      <p:pic>
        <p:nvPicPr>
          <p:cNvPr id="103" name="Notebook paper.gif"/>
          <p:cNvPicPr/>
          <p:nvPr/>
        </p:nvPicPr>
        <p:blipFill>
          <a:blip r:embed="rId3">
            <a:extLst/>
          </a:blip>
          <a:srcRect b="59518"/>
          <a:stretch>
            <a:fillRect/>
          </a:stretch>
        </p:blipFill>
        <p:spPr>
          <a:xfrm>
            <a:off x="1494234" y="1870316"/>
            <a:ext cx="10016178" cy="4200445"/>
          </a:xfrm>
          <a:prstGeom prst="rect">
            <a:avLst/>
          </a:prstGeom>
          <a:ln w="12700">
            <a:miter lim="400000"/>
          </a:ln>
          <a:effectLst>
            <a:outerShdw blurRad="520700" dist="87567" dir="5400000" rotWithShape="0">
              <a:srgbClr val="000000"/>
            </a:outerShdw>
          </a:effectLst>
        </p:spPr>
      </p:pic>
      <p:sp>
        <p:nvSpPr>
          <p:cNvPr id="104" name="Shape 104"/>
          <p:cNvSpPr/>
          <p:nvPr/>
        </p:nvSpPr>
        <p:spPr>
          <a:xfrm>
            <a:off x="2627334" y="3403599"/>
            <a:ext cx="8543982" cy="2387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2" indent="330200" algn="l" defTabSz="914400">
              <a:spcBef>
                <a:spcPts val="500"/>
              </a:spcBef>
              <a:tabLst>
                <a:tab pos="5956300" algn="l"/>
              </a:tabLst>
              <a:defRPr sz="1800">
                <a:solidFill>
                  <a:srgbClr val="000000"/>
                </a:solidFill>
              </a:defRPr>
            </a:pPr>
            <a:r>
              <a:rPr sz="2300" dirty="0">
                <a:latin typeface="Comic Sans MS"/>
                <a:ea typeface="Comic Sans MS"/>
                <a:cs typeface="Comic Sans MS"/>
                <a:sym typeface="Comic Sans MS"/>
              </a:rPr>
              <a:t>1. A </a:t>
            </a:r>
            <a:r>
              <a:rPr sz="2300" dirty="0" err="1">
                <a:latin typeface="Comic Sans MS"/>
                <a:ea typeface="Comic Sans MS"/>
                <a:cs typeface="Comic Sans MS"/>
                <a:sym typeface="Comic Sans MS"/>
              </a:rPr>
              <a:t>A</a:t>
            </a:r>
            <a:r>
              <a:rPr sz="2300" dirty="0">
                <a:latin typeface="Comic Sans MS"/>
                <a:ea typeface="Comic Sans MS"/>
                <a:cs typeface="Comic Sans MS"/>
                <a:sym typeface="Comic Sans MS"/>
              </a:rPr>
              <a:t> </a:t>
            </a:r>
            <a:r>
              <a:rPr sz="2300" dirty="0" err="1">
                <a:latin typeface="Comic Sans MS"/>
                <a:ea typeface="Comic Sans MS"/>
                <a:cs typeface="Comic Sans MS"/>
                <a:sym typeface="Comic Sans MS"/>
              </a:rPr>
              <a:t>A</a:t>
            </a:r>
            <a:r>
              <a:rPr sz="2300" dirty="0">
                <a:latin typeface="Comic Sans MS"/>
                <a:ea typeface="Comic Sans MS"/>
                <a:cs typeface="Comic Sans MS"/>
                <a:sym typeface="Comic Sans MS"/>
              </a:rPr>
              <a:t> </a:t>
            </a:r>
            <a:r>
              <a:rPr sz="2300" dirty="0" err="1">
                <a:latin typeface="Comic Sans MS"/>
                <a:ea typeface="Comic Sans MS"/>
                <a:cs typeface="Comic Sans MS"/>
                <a:sym typeface="Comic Sans MS"/>
              </a:rPr>
              <a:t>A</a:t>
            </a:r>
            <a:r>
              <a:rPr sz="2300" dirty="0">
                <a:latin typeface="Comic Sans MS"/>
                <a:ea typeface="Comic Sans MS"/>
                <a:cs typeface="Comic Sans MS"/>
                <a:sym typeface="Comic Sans MS"/>
              </a:rPr>
              <a:t> B A B A </a:t>
            </a:r>
            <a:r>
              <a:rPr sz="2300" dirty="0" err="1">
                <a:latin typeface="Comic Sans MS"/>
                <a:ea typeface="Comic Sans MS"/>
                <a:cs typeface="Comic Sans MS"/>
                <a:sym typeface="Comic Sans MS"/>
              </a:rPr>
              <a:t>A</a:t>
            </a:r>
            <a:r>
              <a:rPr sz="2300" dirty="0">
                <a:latin typeface="Comic Sans MS"/>
                <a:ea typeface="Comic Sans MS"/>
                <a:cs typeface="Comic Sans MS"/>
                <a:sym typeface="Comic Sans MS"/>
              </a:rPr>
              <a:t> B		A=7 B= 3</a:t>
            </a:r>
          </a:p>
          <a:p>
            <a:pPr lvl="2" indent="330200" algn="l" defTabSz="914400">
              <a:spcBef>
                <a:spcPts val="500"/>
              </a:spcBef>
              <a:tabLst>
                <a:tab pos="5956300" algn="l"/>
              </a:tabLst>
              <a:defRPr sz="1800">
                <a:solidFill>
                  <a:srgbClr val="000000"/>
                </a:solidFill>
              </a:defRPr>
            </a:pPr>
            <a:r>
              <a:rPr sz="2300" dirty="0">
                <a:latin typeface="Comic Sans MS"/>
                <a:ea typeface="Comic Sans MS"/>
                <a:cs typeface="Comic Sans MS"/>
                <a:sym typeface="Comic Sans MS"/>
              </a:rPr>
              <a:t>2. A B </a:t>
            </a:r>
            <a:r>
              <a:rPr sz="2300" dirty="0" err="1">
                <a:latin typeface="Comic Sans MS"/>
                <a:ea typeface="Comic Sans MS"/>
                <a:cs typeface="Comic Sans MS"/>
                <a:sym typeface="Comic Sans MS"/>
              </a:rPr>
              <a:t>B</a:t>
            </a:r>
            <a:r>
              <a:rPr sz="2300" dirty="0">
                <a:latin typeface="Comic Sans MS"/>
                <a:ea typeface="Comic Sans MS"/>
                <a:cs typeface="Comic Sans MS"/>
                <a:sym typeface="Comic Sans MS"/>
              </a:rPr>
              <a:t> </a:t>
            </a:r>
            <a:r>
              <a:rPr sz="2300" dirty="0" err="1">
                <a:latin typeface="Comic Sans MS"/>
                <a:ea typeface="Comic Sans MS"/>
                <a:cs typeface="Comic Sans MS"/>
                <a:sym typeface="Comic Sans MS"/>
              </a:rPr>
              <a:t>B</a:t>
            </a:r>
            <a:r>
              <a:rPr sz="2300" dirty="0">
                <a:latin typeface="Comic Sans MS"/>
                <a:ea typeface="Comic Sans MS"/>
                <a:cs typeface="Comic Sans MS"/>
                <a:sym typeface="Comic Sans MS"/>
              </a:rPr>
              <a:t> A B </a:t>
            </a:r>
            <a:r>
              <a:rPr sz="2300" dirty="0" err="1">
                <a:latin typeface="Comic Sans MS"/>
                <a:ea typeface="Comic Sans MS"/>
                <a:cs typeface="Comic Sans MS"/>
                <a:sym typeface="Comic Sans MS"/>
              </a:rPr>
              <a:t>B</a:t>
            </a:r>
            <a:r>
              <a:rPr sz="2300" dirty="0">
                <a:latin typeface="Comic Sans MS"/>
                <a:ea typeface="Comic Sans MS"/>
                <a:cs typeface="Comic Sans MS"/>
                <a:sym typeface="Comic Sans MS"/>
              </a:rPr>
              <a:t> </a:t>
            </a:r>
            <a:r>
              <a:rPr sz="2300" dirty="0" err="1">
                <a:latin typeface="Comic Sans MS"/>
                <a:ea typeface="Comic Sans MS"/>
                <a:cs typeface="Comic Sans MS"/>
                <a:sym typeface="Comic Sans MS"/>
              </a:rPr>
              <a:t>B</a:t>
            </a:r>
            <a:r>
              <a:rPr sz="2300" dirty="0">
                <a:latin typeface="Comic Sans MS"/>
                <a:ea typeface="Comic Sans MS"/>
                <a:cs typeface="Comic Sans MS"/>
                <a:sym typeface="Comic Sans MS"/>
              </a:rPr>
              <a:t> </a:t>
            </a:r>
            <a:r>
              <a:rPr sz="2300" dirty="0" err="1">
                <a:latin typeface="Comic Sans MS"/>
                <a:ea typeface="Comic Sans MS"/>
                <a:cs typeface="Comic Sans MS"/>
                <a:sym typeface="Comic Sans MS"/>
              </a:rPr>
              <a:t>B</a:t>
            </a:r>
            <a:r>
              <a:rPr sz="2300" dirty="0">
                <a:latin typeface="Comic Sans MS"/>
                <a:ea typeface="Comic Sans MS"/>
                <a:cs typeface="Comic Sans MS"/>
                <a:sym typeface="Comic Sans MS"/>
              </a:rPr>
              <a:t> </a:t>
            </a:r>
            <a:r>
              <a:rPr sz="2300" dirty="0" err="1">
                <a:latin typeface="Comic Sans MS"/>
                <a:ea typeface="Comic Sans MS"/>
                <a:cs typeface="Comic Sans MS"/>
                <a:sym typeface="Comic Sans MS"/>
              </a:rPr>
              <a:t>B</a:t>
            </a:r>
            <a:r>
              <a:rPr sz="2300" dirty="0">
                <a:latin typeface="Comic Sans MS"/>
                <a:ea typeface="Comic Sans MS"/>
                <a:cs typeface="Comic Sans MS"/>
                <a:sym typeface="Comic Sans MS"/>
              </a:rPr>
              <a:t>		A=2 B= 8 </a:t>
            </a:r>
          </a:p>
          <a:p>
            <a:pPr lvl="2" indent="330200" algn="l" defTabSz="914400">
              <a:spcBef>
                <a:spcPts val="500"/>
              </a:spcBef>
              <a:tabLst>
                <a:tab pos="5956300" algn="l"/>
              </a:tabLst>
              <a:defRPr sz="1800">
                <a:solidFill>
                  <a:srgbClr val="000000"/>
                </a:solidFill>
              </a:defRPr>
            </a:pPr>
            <a:r>
              <a:rPr sz="2300" dirty="0">
                <a:latin typeface="Comic Sans MS"/>
                <a:ea typeface="Comic Sans MS"/>
                <a:cs typeface="Comic Sans MS"/>
                <a:sym typeface="Comic Sans MS"/>
              </a:rPr>
              <a:t>3. B A B </a:t>
            </a:r>
            <a:r>
              <a:rPr sz="2300" dirty="0" err="1">
                <a:latin typeface="Comic Sans MS"/>
                <a:ea typeface="Comic Sans MS"/>
                <a:cs typeface="Comic Sans MS"/>
                <a:sym typeface="Comic Sans MS"/>
              </a:rPr>
              <a:t>B</a:t>
            </a:r>
            <a:r>
              <a:rPr sz="2300" dirty="0">
                <a:latin typeface="Comic Sans MS"/>
                <a:ea typeface="Comic Sans MS"/>
                <a:cs typeface="Comic Sans MS"/>
                <a:sym typeface="Comic Sans MS"/>
              </a:rPr>
              <a:t> </a:t>
            </a:r>
            <a:r>
              <a:rPr sz="2300" dirty="0" err="1">
                <a:latin typeface="Comic Sans MS"/>
                <a:ea typeface="Comic Sans MS"/>
                <a:cs typeface="Comic Sans MS"/>
                <a:sym typeface="Comic Sans MS"/>
              </a:rPr>
              <a:t>B</a:t>
            </a:r>
            <a:r>
              <a:rPr sz="2300" dirty="0">
                <a:latin typeface="Comic Sans MS"/>
                <a:ea typeface="Comic Sans MS"/>
                <a:cs typeface="Comic Sans MS"/>
                <a:sym typeface="Comic Sans MS"/>
              </a:rPr>
              <a:t> A B A B </a:t>
            </a:r>
            <a:r>
              <a:rPr sz="2300" dirty="0" err="1">
                <a:latin typeface="Comic Sans MS"/>
                <a:ea typeface="Comic Sans MS"/>
                <a:cs typeface="Comic Sans MS"/>
                <a:sym typeface="Comic Sans MS"/>
              </a:rPr>
              <a:t>B</a:t>
            </a:r>
            <a:r>
              <a:rPr sz="2300" dirty="0">
                <a:latin typeface="Comic Sans MS"/>
                <a:ea typeface="Comic Sans MS"/>
                <a:cs typeface="Comic Sans MS"/>
                <a:sym typeface="Comic Sans MS"/>
              </a:rPr>
              <a:t>		A=3 B= 7</a:t>
            </a:r>
          </a:p>
          <a:p>
            <a:pPr lvl="2" indent="330200" algn="l" defTabSz="914400">
              <a:spcBef>
                <a:spcPts val="500"/>
              </a:spcBef>
              <a:tabLst>
                <a:tab pos="5956300" algn="l"/>
              </a:tabLst>
              <a:defRPr sz="1800">
                <a:solidFill>
                  <a:srgbClr val="000000"/>
                </a:solidFill>
              </a:defRPr>
            </a:pPr>
            <a:r>
              <a:rPr sz="2300" dirty="0">
                <a:latin typeface="Comic Sans MS"/>
                <a:ea typeface="Comic Sans MS"/>
                <a:cs typeface="Comic Sans MS"/>
                <a:sym typeface="Comic Sans MS"/>
              </a:rPr>
              <a:t>4. A </a:t>
            </a:r>
            <a:r>
              <a:rPr sz="2300" dirty="0" err="1">
                <a:latin typeface="Comic Sans MS"/>
                <a:ea typeface="Comic Sans MS"/>
                <a:cs typeface="Comic Sans MS"/>
                <a:sym typeface="Comic Sans MS"/>
              </a:rPr>
              <a:t>A</a:t>
            </a:r>
            <a:r>
              <a:rPr sz="2300" dirty="0">
                <a:latin typeface="Comic Sans MS"/>
                <a:ea typeface="Comic Sans MS"/>
                <a:cs typeface="Comic Sans MS"/>
                <a:sym typeface="Comic Sans MS"/>
              </a:rPr>
              <a:t> B </a:t>
            </a:r>
            <a:r>
              <a:rPr sz="2300" dirty="0" err="1">
                <a:latin typeface="Comic Sans MS"/>
                <a:ea typeface="Comic Sans MS"/>
                <a:cs typeface="Comic Sans MS"/>
                <a:sym typeface="Comic Sans MS"/>
              </a:rPr>
              <a:t>B</a:t>
            </a:r>
            <a:r>
              <a:rPr sz="2300" dirty="0">
                <a:latin typeface="Comic Sans MS"/>
                <a:ea typeface="Comic Sans MS"/>
                <a:cs typeface="Comic Sans MS"/>
                <a:sym typeface="Comic Sans MS"/>
              </a:rPr>
              <a:t> </a:t>
            </a:r>
            <a:r>
              <a:rPr sz="2300" dirty="0" err="1">
                <a:latin typeface="Comic Sans MS"/>
                <a:ea typeface="Comic Sans MS"/>
                <a:cs typeface="Comic Sans MS"/>
                <a:sym typeface="Comic Sans MS"/>
              </a:rPr>
              <a:t>B</a:t>
            </a:r>
            <a:r>
              <a:rPr sz="2300" dirty="0">
                <a:latin typeface="Comic Sans MS"/>
                <a:ea typeface="Comic Sans MS"/>
                <a:cs typeface="Comic Sans MS"/>
                <a:sym typeface="Comic Sans MS"/>
              </a:rPr>
              <a:t> </a:t>
            </a:r>
            <a:r>
              <a:rPr sz="2300" dirty="0" err="1">
                <a:latin typeface="Comic Sans MS"/>
                <a:ea typeface="Comic Sans MS"/>
                <a:cs typeface="Comic Sans MS"/>
                <a:sym typeface="Comic Sans MS"/>
              </a:rPr>
              <a:t>B</a:t>
            </a:r>
            <a:r>
              <a:rPr sz="2300" dirty="0">
                <a:latin typeface="Comic Sans MS"/>
                <a:ea typeface="Comic Sans MS"/>
                <a:cs typeface="Comic Sans MS"/>
                <a:sym typeface="Comic Sans MS"/>
              </a:rPr>
              <a:t> </a:t>
            </a:r>
            <a:r>
              <a:rPr sz="2300" dirty="0" err="1">
                <a:latin typeface="Comic Sans MS"/>
                <a:ea typeface="Comic Sans MS"/>
                <a:cs typeface="Comic Sans MS"/>
                <a:sym typeface="Comic Sans MS"/>
              </a:rPr>
              <a:t>B</a:t>
            </a:r>
            <a:r>
              <a:rPr sz="2300" dirty="0">
                <a:latin typeface="Comic Sans MS"/>
                <a:ea typeface="Comic Sans MS"/>
                <a:cs typeface="Comic Sans MS"/>
                <a:sym typeface="Comic Sans MS"/>
              </a:rPr>
              <a:t> </a:t>
            </a:r>
            <a:r>
              <a:rPr sz="2300" dirty="0" err="1">
                <a:latin typeface="Comic Sans MS"/>
                <a:ea typeface="Comic Sans MS"/>
                <a:cs typeface="Comic Sans MS"/>
                <a:sym typeface="Comic Sans MS"/>
              </a:rPr>
              <a:t>B</a:t>
            </a:r>
            <a:r>
              <a:rPr sz="2300" dirty="0">
                <a:latin typeface="Comic Sans MS"/>
                <a:ea typeface="Comic Sans MS"/>
                <a:cs typeface="Comic Sans MS"/>
                <a:sym typeface="Comic Sans MS"/>
              </a:rPr>
              <a:t> A B		A=3 B= 7</a:t>
            </a:r>
          </a:p>
        </p:txBody>
      </p:sp>
      <p:sp>
        <p:nvSpPr>
          <p:cNvPr id="105" name="Shape 105"/>
          <p:cNvSpPr/>
          <p:nvPr/>
        </p:nvSpPr>
        <p:spPr>
          <a:xfrm>
            <a:off x="1678350" y="2066290"/>
            <a:ext cx="9477543" cy="16586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2" indent="15304" algn="r" defTabSz="914400">
              <a:lnSpc>
                <a:spcPct val="70000"/>
              </a:lnSpc>
              <a:spcBef>
                <a:spcPts val="500"/>
              </a:spcBef>
              <a:defRPr sz="1800">
                <a:solidFill>
                  <a:srgbClr val="000000"/>
                </a:solidFill>
              </a:defRPr>
            </a:pPr>
            <a:r>
              <a:rPr sz="1900">
                <a:latin typeface="Comic Sans MS"/>
                <a:ea typeface="Comic Sans MS"/>
                <a:cs typeface="Comic Sans MS"/>
                <a:sym typeface="Comic Sans MS"/>
              </a:rPr>
              <a:t>Your Name </a:t>
            </a:r>
          </a:p>
          <a:p>
            <a:pPr lvl="2" indent="15304" algn="r" defTabSz="914400">
              <a:lnSpc>
                <a:spcPct val="70000"/>
              </a:lnSpc>
              <a:spcBef>
                <a:spcPts val="500"/>
              </a:spcBef>
              <a:defRPr sz="1800">
                <a:solidFill>
                  <a:srgbClr val="000000"/>
                </a:solidFill>
              </a:defRPr>
            </a:pPr>
            <a:r>
              <a:rPr sz="1900">
                <a:latin typeface="Comic Sans MS"/>
                <a:ea typeface="Comic Sans MS"/>
                <a:cs typeface="Comic Sans MS"/>
                <a:sym typeface="Comic Sans MS"/>
              </a:rPr>
              <a:t> Per. 1</a:t>
            </a:r>
          </a:p>
          <a:p>
            <a:pPr lvl="2" indent="15304" algn="r" defTabSz="914400">
              <a:lnSpc>
                <a:spcPct val="70000"/>
              </a:lnSpc>
              <a:spcBef>
                <a:spcPts val="500"/>
              </a:spcBef>
              <a:defRPr sz="1800">
                <a:solidFill>
                  <a:srgbClr val="000000"/>
                </a:solidFill>
              </a:defRPr>
            </a:pPr>
            <a:r>
              <a:rPr sz="1900">
                <a:latin typeface="Comic Sans MS"/>
                <a:ea typeface="Comic Sans MS"/>
                <a:cs typeface="Comic Sans MS"/>
                <a:sym typeface="Comic Sans MS"/>
              </a:rPr>
              <a:t>Psychology</a:t>
            </a:r>
          </a:p>
          <a:p>
            <a:pPr lvl="2" indent="15304" defTabSz="914400">
              <a:lnSpc>
                <a:spcPct val="70000"/>
              </a:lnSpc>
              <a:spcBef>
                <a:spcPts val="500"/>
              </a:spcBef>
              <a:defRPr sz="1800">
                <a:solidFill>
                  <a:srgbClr val="000000"/>
                </a:solidFill>
              </a:defRPr>
            </a:pPr>
            <a:r>
              <a:rPr sz="1900">
                <a:latin typeface="Comic Sans MS"/>
                <a:ea typeface="Comic Sans MS"/>
                <a:cs typeface="Comic Sans MS"/>
                <a:sym typeface="Comic Sans MS"/>
              </a:rPr>
              <a:t>Personality test</a:t>
            </a:r>
          </a:p>
        </p:txBody>
      </p:sp>
      <p:sp>
        <p:nvSpPr>
          <p:cNvPr id="106" name="Shape 106"/>
          <p:cNvSpPr>
            <a:spLocks noGrp="1"/>
          </p:cNvSpPr>
          <p:nvPr>
            <p:ph type="title"/>
          </p:nvPr>
        </p:nvSpPr>
        <p:spPr>
          <a:xfrm>
            <a:off x="650313" y="382984"/>
            <a:ext cx="12013604" cy="1332786"/>
          </a:xfrm>
          <a:prstGeom prst="rect">
            <a:avLst/>
          </a:prstGeom>
        </p:spPr>
        <p:txBody>
          <a:bodyPr/>
          <a:lstStyle/>
          <a:p>
            <a:pPr lvl="0" algn="ctr" defTabSz="297941">
              <a:lnSpc>
                <a:spcPct val="100000"/>
              </a:lnSpc>
              <a:defRPr sz="1800" cap="none">
                <a:solidFill>
                  <a:srgbClr val="000000"/>
                </a:solidFill>
              </a:defRPr>
            </a:pPr>
            <a:r>
              <a:rPr sz="5253" b="1" dirty="0">
                <a:solidFill>
                  <a:srgbClr val="558AAB"/>
                </a:solidFill>
                <a:latin typeface="Arial"/>
                <a:ea typeface="Arial"/>
                <a:cs typeface="Arial"/>
                <a:sym typeface="Arial"/>
              </a:rPr>
              <a:t>Score Time</a:t>
            </a:r>
          </a:p>
          <a:p>
            <a:pPr lvl="0" algn="ctr" defTabSz="297941">
              <a:lnSpc>
                <a:spcPct val="100000"/>
              </a:lnSpc>
              <a:defRPr sz="1800" cap="none">
                <a:solidFill>
                  <a:srgbClr val="000000"/>
                </a:solidFill>
              </a:defRPr>
            </a:pPr>
            <a:r>
              <a:rPr sz="2856" b="1" dirty="0">
                <a:solidFill>
                  <a:srgbClr val="FFFFFF"/>
                </a:solidFill>
                <a:latin typeface="Arial"/>
                <a:ea typeface="Arial"/>
                <a:cs typeface="Arial"/>
                <a:sym typeface="Arial"/>
              </a:rPr>
              <a:t>Count the As and </a:t>
            </a:r>
            <a:r>
              <a:rPr sz="2856" b="1" dirty="0" err="1">
                <a:solidFill>
                  <a:srgbClr val="FFFFFF"/>
                </a:solidFill>
                <a:latin typeface="Arial"/>
                <a:ea typeface="Arial"/>
                <a:cs typeface="Arial"/>
                <a:sym typeface="Arial"/>
              </a:rPr>
              <a:t>Bs</a:t>
            </a:r>
            <a:r>
              <a:rPr sz="2856" b="1" dirty="0">
                <a:solidFill>
                  <a:srgbClr val="FFFFFF"/>
                </a:solidFill>
                <a:latin typeface="Arial"/>
                <a:ea typeface="Arial"/>
                <a:cs typeface="Arial"/>
                <a:sym typeface="Arial"/>
              </a:rPr>
              <a:t> for each slide and place your totals on the right</a:t>
            </a:r>
          </a:p>
        </p:txBody>
      </p:sp>
      <p:sp>
        <p:nvSpPr>
          <p:cNvPr id="107" name="Shape 107"/>
          <p:cNvSpPr/>
          <p:nvPr/>
        </p:nvSpPr>
        <p:spPr>
          <a:xfrm>
            <a:off x="2235200" y="3619500"/>
            <a:ext cx="457200" cy="17767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l" defTabSz="914400">
              <a:lnSpc>
                <a:spcPct val="110000"/>
              </a:lnSpc>
              <a:spcBef>
                <a:spcPts val="800"/>
              </a:spcBef>
              <a:defRPr sz="1800">
                <a:solidFill>
                  <a:srgbClr val="000000"/>
                </a:solidFill>
              </a:defRPr>
            </a:pPr>
            <a:r>
              <a:rPr b="1" dirty="0">
                <a:latin typeface="Comic Sans MS"/>
                <a:ea typeface="Comic Sans MS"/>
                <a:cs typeface="Comic Sans MS"/>
                <a:sym typeface="Comic Sans MS"/>
              </a:rPr>
              <a:t>E</a:t>
            </a:r>
          </a:p>
          <a:p>
            <a:pPr lvl="0" algn="l" defTabSz="914400">
              <a:lnSpc>
                <a:spcPct val="110000"/>
              </a:lnSpc>
              <a:spcBef>
                <a:spcPts val="800"/>
              </a:spcBef>
              <a:defRPr sz="1800">
                <a:solidFill>
                  <a:srgbClr val="000000"/>
                </a:solidFill>
              </a:defRPr>
            </a:pPr>
            <a:r>
              <a:rPr b="1" dirty="0">
                <a:latin typeface="Comic Sans MS"/>
                <a:ea typeface="Comic Sans MS"/>
                <a:cs typeface="Comic Sans MS"/>
                <a:sym typeface="Comic Sans MS"/>
              </a:rPr>
              <a:t>N</a:t>
            </a:r>
          </a:p>
          <a:p>
            <a:pPr lvl="0" algn="l" defTabSz="914400">
              <a:lnSpc>
                <a:spcPct val="110000"/>
              </a:lnSpc>
              <a:spcBef>
                <a:spcPts val="800"/>
              </a:spcBef>
              <a:defRPr sz="1800">
                <a:solidFill>
                  <a:srgbClr val="000000"/>
                </a:solidFill>
              </a:defRPr>
            </a:pPr>
            <a:r>
              <a:rPr b="1" dirty="0">
                <a:latin typeface="Comic Sans MS"/>
                <a:ea typeface="Comic Sans MS"/>
                <a:cs typeface="Comic Sans MS"/>
                <a:sym typeface="Comic Sans MS"/>
              </a:rPr>
              <a:t>F</a:t>
            </a:r>
          </a:p>
          <a:p>
            <a:pPr lvl="0" algn="l" defTabSz="914400">
              <a:lnSpc>
                <a:spcPct val="110000"/>
              </a:lnSpc>
              <a:spcBef>
                <a:spcPts val="800"/>
              </a:spcBef>
              <a:defRPr sz="1800">
                <a:solidFill>
                  <a:srgbClr val="000000"/>
                </a:solidFill>
              </a:defRPr>
            </a:pPr>
            <a:r>
              <a:rPr b="1" dirty="0">
                <a:latin typeface="Comic Sans MS"/>
                <a:ea typeface="Comic Sans MS"/>
                <a:cs typeface="Comic Sans MS"/>
                <a:sym typeface="Comic Sans MS"/>
              </a:rPr>
              <a:t>P</a:t>
            </a:r>
          </a:p>
        </p:txBody>
      </p:sp>
      <p:sp>
        <p:nvSpPr>
          <p:cNvPr id="108" name="Shape 108"/>
          <p:cNvSpPr/>
          <p:nvPr/>
        </p:nvSpPr>
        <p:spPr>
          <a:xfrm>
            <a:off x="2131265" y="3607639"/>
            <a:ext cx="8445489" cy="423860"/>
          </a:xfrm>
          <a:prstGeom prst="rect">
            <a:avLst/>
          </a:prstGeom>
          <a:solidFill>
            <a:srgbClr val="FFEF00">
              <a:alpha val="36336"/>
            </a:srgbClr>
          </a:solidFill>
          <a:ln w="12700">
            <a:miter lim="400000"/>
          </a:ln>
        </p:spPr>
        <p:txBody>
          <a:bodyPr lIns="0" tIns="0" rIns="0" bIns="0" anchor="ctr"/>
          <a:lstStyle/>
          <a:p>
            <a:pPr lvl="0">
              <a:defRPr sz="3000">
                <a:solidFill>
                  <a:srgbClr val="DEDEDE"/>
                </a:solidFill>
                <a:latin typeface="Helvetica Neue"/>
                <a:ea typeface="Helvetica Neue"/>
                <a:cs typeface="Helvetica Neue"/>
                <a:sym typeface="Helvetica Neue"/>
              </a:defRPr>
            </a:pPr>
            <a:endParaRPr/>
          </a:p>
        </p:txBody>
      </p:sp>
      <p:sp>
        <p:nvSpPr>
          <p:cNvPr id="109" name="Shape 109"/>
          <p:cNvSpPr/>
          <p:nvPr/>
        </p:nvSpPr>
        <p:spPr>
          <a:xfrm>
            <a:off x="2241467" y="2548763"/>
            <a:ext cx="2667001" cy="726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l" defTabSz="914400">
              <a:lnSpc>
                <a:spcPct val="110000"/>
              </a:lnSpc>
              <a:spcBef>
                <a:spcPts val="2100"/>
              </a:spcBef>
              <a:defRPr b="1">
                <a:solidFill>
                  <a:srgbClr val="000000"/>
                </a:solidFill>
                <a:latin typeface="Comic Sans MS"/>
                <a:ea typeface="Comic Sans MS"/>
                <a:cs typeface="Comic Sans MS"/>
                <a:sym typeface="Comic Sans MS"/>
              </a:defRPr>
            </a:lvl1pPr>
          </a:lstStyle>
          <a:p>
            <a:pPr lvl="0">
              <a:defRPr sz="1800" b="0"/>
            </a:pPr>
            <a:r>
              <a:rPr sz="3600" b="1"/>
              <a:t>E N F P</a:t>
            </a:r>
          </a:p>
        </p:txBody>
      </p:sp>
      <p:sp>
        <p:nvSpPr>
          <p:cNvPr id="2" name="Rectangle 1"/>
          <p:cNvSpPr/>
          <p:nvPr/>
        </p:nvSpPr>
        <p:spPr>
          <a:xfrm>
            <a:off x="863600" y="8763000"/>
            <a:ext cx="11582400" cy="477054"/>
          </a:xfrm>
          <a:prstGeom prst="rect">
            <a:avLst/>
          </a:prstGeom>
        </p:spPr>
        <p:txBody>
          <a:bodyPr wrap="square">
            <a:spAutoFit/>
          </a:bodyPr>
          <a:lstStyle/>
          <a:p>
            <a:pPr lvl="2" indent="228600" algn="l" defTabSz="914400">
              <a:spcBef>
                <a:spcPts val="500"/>
              </a:spcBef>
              <a:defRPr sz="1800">
                <a:solidFill>
                  <a:srgbClr val="000000"/>
                </a:solidFill>
              </a:defRPr>
            </a:pPr>
            <a:r>
              <a:rPr lang="en-US" sz="2500" dirty="0">
                <a:solidFill>
                  <a:srgbClr val="FFFFFF"/>
                </a:solidFill>
                <a:latin typeface="Arial"/>
                <a:ea typeface="Arial"/>
                <a:cs typeface="Arial"/>
                <a:sym typeface="Arial"/>
              </a:rPr>
              <a:t>The personality type for the example above is ENFP. </a:t>
            </a:r>
          </a:p>
        </p:txBody>
      </p:sp>
    </p:spTree>
  </p:cSld>
  <p:clrMapOvr>
    <a:masterClrMapping/>
  </p:clrMapOvr>
  <p:transition spd="slow">
    <p:cover/>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9" fill="hold" grpId="1" nodeType="afterEffect">
                                  <p:stCondLst>
                                    <p:cond delay="0"/>
                                  </p:stCondLst>
                                  <p:iterate>
                                    <p:tmAbs val="0"/>
                                  </p:iterate>
                                  <p:childTnLst>
                                    <p:set>
                                      <p:cBhvr>
                                        <p:cTn id="6" fill="hold"/>
                                        <p:tgtEl>
                                          <p:spTgt spid="102"/>
                                        </p:tgtEl>
                                        <p:attrNameLst>
                                          <p:attrName>style.visibility</p:attrName>
                                        </p:attrNameLst>
                                      </p:cBhvr>
                                      <p:to>
                                        <p:strVal val="visible"/>
                                      </p:to>
                                    </p:set>
                                    <p:anim calcmode="lin" valueType="num">
                                      <p:cBhvr>
                                        <p:cTn id="7" dur="1000" fill="hold"/>
                                        <p:tgtEl>
                                          <p:spTgt spid="102"/>
                                        </p:tgtEl>
                                        <p:attrNameLst>
                                          <p:attrName>ppt_w</p:attrName>
                                        </p:attrNameLst>
                                      </p:cBhvr>
                                      <p:tavLst>
                                        <p:tav tm="0">
                                          <p:val>
                                            <p:fltVal val="0"/>
                                          </p:val>
                                        </p:tav>
                                        <p:tav tm="100000">
                                          <p:val>
                                            <p:strVal val="#ppt_w"/>
                                          </p:val>
                                        </p:tav>
                                      </p:tavLst>
                                    </p:anim>
                                    <p:anim calcmode="lin" valueType="num">
                                      <p:cBhvr>
                                        <p:cTn id="8" dur="1000" fill="hold"/>
                                        <p:tgtEl>
                                          <p:spTgt spid="102"/>
                                        </p:tgtEl>
                                        <p:attrNameLst>
                                          <p:attrName>ppt_h</p:attrName>
                                        </p:attrNameLst>
                                      </p:cBhvr>
                                      <p:tavLst>
                                        <p:tav tm="0">
                                          <p:val>
                                            <p:fltVal val="0"/>
                                          </p:val>
                                        </p:tav>
                                        <p:tav tm="100000">
                                          <p:val>
                                            <p:strVal val="#ppt_h"/>
                                          </p:val>
                                        </p:tav>
                                      </p:tavLst>
                                    </p:anim>
                                    <p:anim calcmode="lin" valueType="num">
                                      <p:cBhvr>
                                        <p:cTn id="9" dur="1000" fill="hold"/>
                                        <p:tgtEl>
                                          <p:spTgt spid="10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2" nodeType="clickEffect">
                                  <p:stCondLst>
                                    <p:cond delay="0"/>
                                  </p:stCondLst>
                                  <p:iterate>
                                    <p:tmAbs val="0"/>
                                  </p:iterate>
                                  <p:childTnLst>
                                    <p:set>
                                      <p:cBhvr>
                                        <p:cTn id="14" fill="hold"/>
                                        <p:tgtEl>
                                          <p:spTgt spid="108"/>
                                        </p:tgtEl>
                                        <p:attrNameLst>
                                          <p:attrName>style.visibility</p:attrName>
                                        </p:attrNameLst>
                                      </p:cBhvr>
                                      <p:to>
                                        <p:strVal val="visible"/>
                                      </p:to>
                                    </p:set>
                                    <p:animEffect transition="in" filter="wipe(left)">
                                      <p:cBhvr>
                                        <p:cTn id="15" dur="1000"/>
                                        <p:tgtEl>
                                          <p:spTgt spid="108"/>
                                        </p:tgtEl>
                                      </p:cBhvr>
                                    </p:animEffect>
                                  </p:childTnLst>
                                </p:cTn>
                              </p:par>
                            </p:childTnLst>
                          </p:cTn>
                        </p:par>
                        <p:par>
                          <p:cTn id="16" fill="hold">
                            <p:stCondLst>
                              <p:cond delay="1000"/>
                            </p:stCondLst>
                            <p:childTnLst>
                              <p:par>
                                <p:cTn id="17" presetID="23" presetClass="entr" presetSubtype="16" fill="hold" grpId="3" nodeType="afterEffect">
                                  <p:stCondLst>
                                    <p:cond delay="0"/>
                                  </p:stCondLst>
                                  <p:iterate>
                                    <p:tmAbs val="0"/>
                                  </p:iterate>
                                  <p:childTnLst>
                                    <p:set>
                                      <p:cBhvr>
                                        <p:cTn id="18" fill="hold"/>
                                        <p:tgtEl>
                                          <p:spTgt spid="107">
                                            <p:bg/>
                                          </p:spTgt>
                                        </p:tgtEl>
                                        <p:attrNameLst>
                                          <p:attrName>style.visibility</p:attrName>
                                        </p:attrNameLst>
                                      </p:cBhvr>
                                      <p:to>
                                        <p:strVal val="visible"/>
                                      </p:to>
                                    </p:set>
                                    <p:anim calcmode="lin" valueType="num">
                                      <p:cBhvr>
                                        <p:cTn id="19" dur="1000" fill="hold"/>
                                        <p:tgtEl>
                                          <p:spTgt spid="107">
                                            <p:bg/>
                                          </p:spTgt>
                                        </p:tgtEl>
                                        <p:attrNameLst>
                                          <p:attrName>ppt_w</p:attrName>
                                        </p:attrNameLst>
                                      </p:cBhvr>
                                      <p:tavLst>
                                        <p:tav tm="0">
                                          <p:val>
                                            <p:strVal val="4*#ppt_w"/>
                                          </p:val>
                                        </p:tav>
                                        <p:tav tm="100000">
                                          <p:val>
                                            <p:strVal val="#ppt_w"/>
                                          </p:val>
                                        </p:tav>
                                      </p:tavLst>
                                    </p:anim>
                                    <p:anim calcmode="lin" valueType="num">
                                      <p:cBhvr>
                                        <p:cTn id="20" dur="1000" fill="hold"/>
                                        <p:tgtEl>
                                          <p:spTgt spid="107">
                                            <p:bg/>
                                          </p:spTgt>
                                        </p:tgtEl>
                                        <p:attrNameLst>
                                          <p:attrName>ppt_h</p:attrName>
                                        </p:attrNameLst>
                                      </p:cBhvr>
                                      <p:tavLst>
                                        <p:tav tm="0">
                                          <p:val>
                                            <p:strVal val="4*#ppt_h"/>
                                          </p:val>
                                        </p:tav>
                                        <p:tav tm="100000">
                                          <p:val>
                                            <p:strVal val="#ppt_h"/>
                                          </p:val>
                                        </p:tav>
                                      </p:tavLst>
                                    </p:anim>
                                  </p:childTnLst>
                                </p:cTn>
                              </p:par>
                              <p:par>
                                <p:cTn id="21" presetID="23" presetClass="entr" presetSubtype="16" fill="hold" grpId="3">
                                  <p:stCondLst>
                                    <p:cond delay="0"/>
                                  </p:stCondLst>
                                  <p:iterate>
                                    <p:tmAbs val="0"/>
                                  </p:iterate>
                                  <p:childTnLst>
                                    <p:set>
                                      <p:cBhvr>
                                        <p:cTn id="22" fill="hold"/>
                                        <p:tgtEl>
                                          <p:spTgt spid="107">
                                            <p:txEl>
                                              <p:pRg st="0" end="0"/>
                                            </p:txEl>
                                          </p:spTgt>
                                        </p:tgtEl>
                                        <p:attrNameLst>
                                          <p:attrName>style.visibility</p:attrName>
                                        </p:attrNameLst>
                                      </p:cBhvr>
                                      <p:to>
                                        <p:strVal val="visible"/>
                                      </p:to>
                                    </p:set>
                                    <p:anim calcmode="lin" valueType="num">
                                      <p:cBhvr>
                                        <p:cTn id="23" dur="1000" fill="hold"/>
                                        <p:tgtEl>
                                          <p:spTgt spid="107">
                                            <p:txEl>
                                              <p:pRg st="0" end="0"/>
                                            </p:txEl>
                                          </p:spTgt>
                                        </p:tgtEl>
                                        <p:attrNameLst>
                                          <p:attrName>ppt_w</p:attrName>
                                        </p:attrNameLst>
                                      </p:cBhvr>
                                      <p:tavLst>
                                        <p:tav tm="0">
                                          <p:val>
                                            <p:strVal val="4*#ppt_w"/>
                                          </p:val>
                                        </p:tav>
                                        <p:tav tm="100000">
                                          <p:val>
                                            <p:strVal val="#ppt_w"/>
                                          </p:val>
                                        </p:tav>
                                      </p:tavLst>
                                    </p:anim>
                                    <p:anim calcmode="lin" valueType="num">
                                      <p:cBhvr>
                                        <p:cTn id="24" dur="1000" fill="hold"/>
                                        <p:tgtEl>
                                          <p:spTgt spid="107">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3" nodeType="clickEffect">
                                  <p:stCondLst>
                                    <p:cond delay="0"/>
                                  </p:stCondLst>
                                  <p:iterate>
                                    <p:tmAbs val="0"/>
                                  </p:iterate>
                                  <p:childTnLst>
                                    <p:set>
                                      <p:cBhvr>
                                        <p:cTn id="28" fill="hold"/>
                                        <p:tgtEl>
                                          <p:spTgt spid="107">
                                            <p:txEl>
                                              <p:pRg st="1" end="1"/>
                                            </p:txEl>
                                          </p:spTgt>
                                        </p:tgtEl>
                                        <p:attrNameLst>
                                          <p:attrName>style.visibility</p:attrName>
                                        </p:attrNameLst>
                                      </p:cBhvr>
                                      <p:to>
                                        <p:strVal val="visible"/>
                                      </p:to>
                                    </p:set>
                                    <p:anim calcmode="lin" valueType="num">
                                      <p:cBhvr>
                                        <p:cTn id="29" dur="1000" fill="hold"/>
                                        <p:tgtEl>
                                          <p:spTgt spid="107">
                                            <p:txEl>
                                              <p:pRg st="1" end="1"/>
                                            </p:txEl>
                                          </p:spTgt>
                                        </p:tgtEl>
                                        <p:attrNameLst>
                                          <p:attrName>ppt_w</p:attrName>
                                        </p:attrNameLst>
                                      </p:cBhvr>
                                      <p:tavLst>
                                        <p:tav tm="0">
                                          <p:val>
                                            <p:strVal val="4*#ppt_w"/>
                                          </p:val>
                                        </p:tav>
                                        <p:tav tm="100000">
                                          <p:val>
                                            <p:strVal val="#ppt_w"/>
                                          </p:val>
                                        </p:tav>
                                      </p:tavLst>
                                    </p:anim>
                                    <p:anim calcmode="lin" valueType="num">
                                      <p:cBhvr>
                                        <p:cTn id="30" dur="1000" fill="hold"/>
                                        <p:tgtEl>
                                          <p:spTgt spid="107">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3" nodeType="clickEffect">
                                  <p:stCondLst>
                                    <p:cond delay="0"/>
                                  </p:stCondLst>
                                  <p:iterate>
                                    <p:tmAbs val="0"/>
                                  </p:iterate>
                                  <p:childTnLst>
                                    <p:set>
                                      <p:cBhvr>
                                        <p:cTn id="34" fill="hold"/>
                                        <p:tgtEl>
                                          <p:spTgt spid="107">
                                            <p:txEl>
                                              <p:pRg st="2" end="2"/>
                                            </p:txEl>
                                          </p:spTgt>
                                        </p:tgtEl>
                                        <p:attrNameLst>
                                          <p:attrName>style.visibility</p:attrName>
                                        </p:attrNameLst>
                                      </p:cBhvr>
                                      <p:to>
                                        <p:strVal val="visible"/>
                                      </p:to>
                                    </p:set>
                                    <p:anim calcmode="lin" valueType="num">
                                      <p:cBhvr>
                                        <p:cTn id="35" dur="1000" fill="hold"/>
                                        <p:tgtEl>
                                          <p:spTgt spid="107">
                                            <p:txEl>
                                              <p:pRg st="2" end="2"/>
                                            </p:txEl>
                                          </p:spTgt>
                                        </p:tgtEl>
                                        <p:attrNameLst>
                                          <p:attrName>ppt_w</p:attrName>
                                        </p:attrNameLst>
                                      </p:cBhvr>
                                      <p:tavLst>
                                        <p:tav tm="0">
                                          <p:val>
                                            <p:strVal val="4*#ppt_w"/>
                                          </p:val>
                                        </p:tav>
                                        <p:tav tm="100000">
                                          <p:val>
                                            <p:strVal val="#ppt_w"/>
                                          </p:val>
                                        </p:tav>
                                      </p:tavLst>
                                    </p:anim>
                                    <p:anim calcmode="lin" valueType="num">
                                      <p:cBhvr>
                                        <p:cTn id="36" dur="1000" fill="hold"/>
                                        <p:tgtEl>
                                          <p:spTgt spid="107">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3" nodeType="clickEffect">
                                  <p:stCondLst>
                                    <p:cond delay="0"/>
                                  </p:stCondLst>
                                  <p:iterate>
                                    <p:tmAbs val="0"/>
                                  </p:iterate>
                                  <p:childTnLst>
                                    <p:set>
                                      <p:cBhvr>
                                        <p:cTn id="40" fill="hold"/>
                                        <p:tgtEl>
                                          <p:spTgt spid="107">
                                            <p:txEl>
                                              <p:pRg st="3" end="3"/>
                                            </p:txEl>
                                          </p:spTgt>
                                        </p:tgtEl>
                                        <p:attrNameLst>
                                          <p:attrName>style.visibility</p:attrName>
                                        </p:attrNameLst>
                                      </p:cBhvr>
                                      <p:to>
                                        <p:strVal val="visible"/>
                                      </p:to>
                                    </p:set>
                                    <p:anim calcmode="lin" valueType="num">
                                      <p:cBhvr>
                                        <p:cTn id="41" dur="1000" fill="hold"/>
                                        <p:tgtEl>
                                          <p:spTgt spid="107">
                                            <p:txEl>
                                              <p:pRg st="3" end="3"/>
                                            </p:txEl>
                                          </p:spTgt>
                                        </p:tgtEl>
                                        <p:attrNameLst>
                                          <p:attrName>ppt_w</p:attrName>
                                        </p:attrNameLst>
                                      </p:cBhvr>
                                      <p:tavLst>
                                        <p:tav tm="0">
                                          <p:val>
                                            <p:strVal val="4*#ppt_w"/>
                                          </p:val>
                                        </p:tav>
                                        <p:tav tm="100000">
                                          <p:val>
                                            <p:strVal val="#ppt_w"/>
                                          </p:val>
                                        </p:tav>
                                      </p:tavLst>
                                    </p:anim>
                                    <p:anim calcmode="lin" valueType="num">
                                      <p:cBhvr>
                                        <p:cTn id="42" dur="1000" fill="hold"/>
                                        <p:tgtEl>
                                          <p:spTgt spid="107">
                                            <p:txEl>
                                              <p:pRg st="3" end="3"/>
                                            </p:txEl>
                                          </p:spTgt>
                                        </p:tgtEl>
                                        <p:attrNameLst>
                                          <p:attrName>ppt_h</p:attrName>
                                        </p:attrNameLst>
                                      </p:cBhvr>
                                      <p:tavLst>
                                        <p:tav tm="0">
                                          <p:val>
                                            <p:strVal val="4*#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4" nodeType="clickEffect">
                                  <p:stCondLst>
                                    <p:cond delay="0"/>
                                  </p:stCondLst>
                                  <p:iterate>
                                    <p:tmAbs val="0"/>
                                  </p:iterate>
                                  <p:childTnLst>
                                    <p:set>
                                      <p:cBhvr>
                                        <p:cTn id="46" fill="hold"/>
                                        <p:tgtEl>
                                          <p:spTgt spid="109">
                                            <p:bg/>
                                          </p:spTgt>
                                        </p:tgtEl>
                                        <p:attrNameLst>
                                          <p:attrName>style.visibility</p:attrName>
                                        </p:attrNameLst>
                                      </p:cBhvr>
                                      <p:to>
                                        <p:strVal val="visible"/>
                                      </p:to>
                                    </p:set>
                                    <p:anim calcmode="lin" valueType="num">
                                      <p:cBhvr>
                                        <p:cTn id="47" dur="300" fill="hold"/>
                                        <p:tgtEl>
                                          <p:spTgt spid="109">
                                            <p:bg/>
                                          </p:spTgt>
                                        </p:tgtEl>
                                        <p:attrNameLst>
                                          <p:attrName>ppt_w</p:attrName>
                                        </p:attrNameLst>
                                      </p:cBhvr>
                                      <p:tavLst>
                                        <p:tav tm="0">
                                          <p:val>
                                            <p:strVal val="4*#ppt_w"/>
                                          </p:val>
                                        </p:tav>
                                        <p:tav tm="100000">
                                          <p:val>
                                            <p:strVal val="#ppt_w"/>
                                          </p:val>
                                        </p:tav>
                                      </p:tavLst>
                                    </p:anim>
                                    <p:anim calcmode="lin" valueType="num">
                                      <p:cBhvr>
                                        <p:cTn id="48" dur="300" fill="hold"/>
                                        <p:tgtEl>
                                          <p:spTgt spid="109">
                                            <p:bg/>
                                          </p:spTgt>
                                        </p:tgtEl>
                                        <p:attrNameLst>
                                          <p:attrName>ppt_h</p:attrName>
                                        </p:attrNameLst>
                                      </p:cBhvr>
                                      <p:tavLst>
                                        <p:tav tm="0">
                                          <p:val>
                                            <p:strVal val="4*#ppt_h"/>
                                          </p:val>
                                        </p:tav>
                                        <p:tav tm="100000">
                                          <p:val>
                                            <p:strVal val="#ppt_h"/>
                                          </p:val>
                                        </p:tav>
                                      </p:tavLst>
                                    </p:anim>
                                  </p:childTnLst>
                                </p:cTn>
                              </p:par>
                              <p:par>
                                <p:cTn id="49" presetID="23" presetClass="entr" presetSubtype="16" fill="hold" grpId="4">
                                  <p:stCondLst>
                                    <p:cond delay="0"/>
                                  </p:stCondLst>
                                  <p:iterate>
                                    <p:tmAbs val="0"/>
                                  </p:iterate>
                                  <p:childTnLst>
                                    <p:set>
                                      <p:cBhvr>
                                        <p:cTn id="50" fill="hold"/>
                                        <p:tgtEl>
                                          <p:spTgt spid="109">
                                            <p:txEl>
                                              <p:pRg st="0" end="0"/>
                                            </p:txEl>
                                          </p:spTgt>
                                        </p:tgtEl>
                                        <p:attrNameLst>
                                          <p:attrName>style.visibility</p:attrName>
                                        </p:attrNameLst>
                                      </p:cBhvr>
                                      <p:to>
                                        <p:strVal val="visible"/>
                                      </p:to>
                                    </p:set>
                                    <p:anim calcmode="lin" valueType="num">
                                      <p:cBhvr>
                                        <p:cTn id="51" dur="300" fill="hold"/>
                                        <p:tgtEl>
                                          <p:spTgt spid="109">
                                            <p:txEl>
                                              <p:pRg st="0" end="0"/>
                                            </p:txEl>
                                          </p:spTgt>
                                        </p:tgtEl>
                                        <p:attrNameLst>
                                          <p:attrName>ppt_w</p:attrName>
                                        </p:attrNameLst>
                                      </p:cBhvr>
                                      <p:tavLst>
                                        <p:tav tm="0">
                                          <p:val>
                                            <p:strVal val="4*#ppt_w"/>
                                          </p:val>
                                        </p:tav>
                                        <p:tav tm="100000">
                                          <p:val>
                                            <p:strVal val="#ppt_w"/>
                                          </p:val>
                                        </p:tav>
                                      </p:tavLst>
                                    </p:anim>
                                    <p:anim calcmode="lin" valueType="num">
                                      <p:cBhvr>
                                        <p:cTn id="52" dur="300" fill="hold"/>
                                        <p:tgtEl>
                                          <p:spTgt spid="109">
                                            <p:txEl>
                                              <p:pRg st="0" end="0"/>
                                            </p:txEl>
                                          </p:spTgt>
                                        </p:tgtEl>
                                        <p:attrNameLst>
                                          <p:attrName>ppt_h</p:attrName>
                                        </p:attrNameLst>
                                      </p:cBhvr>
                                      <p:tavLst>
                                        <p:tav tm="0">
                                          <p:val>
                                            <p:strVal val="4*#ppt_h"/>
                                          </p:val>
                                        </p:tav>
                                        <p:tav tm="100000">
                                          <p:val>
                                            <p:strVal val="#ppt_h"/>
                                          </p:val>
                                        </p:tav>
                                      </p:tavLst>
                                    </p:anim>
                                  </p:childTnLst>
                                </p:cTn>
                              </p:par>
                            </p:childTnLst>
                          </p:cTn>
                        </p:par>
                        <p:par>
                          <p:cTn id="53" fill="hold">
                            <p:stCondLst>
                              <p:cond delay="300"/>
                            </p:stCondLst>
                            <p:childTnLst>
                              <p:par>
                                <p:cTn id="54" presetID="42" presetClass="entr" presetSubtype="0"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1" animBg="1" advAuto="0"/>
      <p:bldP spid="107" grpId="3" build="p" bldLvl="5" animBg="1" advAuto="0"/>
      <p:bldP spid="108" grpId="2" animBg="1" advAuto="0"/>
      <p:bldP spid="109" grpId="4" build="p" bldLvl="5" animBg="1" advAuto="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title"/>
          </p:nvPr>
        </p:nvSpPr>
        <p:spPr>
          <a:prstGeom prst="rect">
            <a:avLst/>
          </a:prstGeom>
        </p:spPr>
        <p:txBody>
          <a:bodyPr/>
          <a:lstStyle/>
          <a:p>
            <a:pPr lvl="0"/>
            <a:endParaRPr/>
          </a:p>
        </p:txBody>
      </p:sp>
      <p:sp>
        <p:nvSpPr>
          <p:cNvPr id="112" name="Shape 112"/>
          <p:cNvSpPr/>
          <p:nvPr/>
        </p:nvSpPr>
        <p:spPr>
          <a:xfrm>
            <a:off x="162559" y="1615439"/>
            <a:ext cx="12679682" cy="7282878"/>
          </a:xfrm>
          <a:prstGeom prst="rect">
            <a:avLst/>
          </a:prstGeom>
          <a:solidFill>
            <a:srgbClr val="3F4858"/>
          </a:solidFill>
          <a:ln w="12700">
            <a:miter lim="400000"/>
          </a:ln>
          <a:effectLst>
            <a:outerShdw blurRad="88900" dist="101600" dir="2700000" rotWithShape="0">
              <a:srgbClr val="000000"/>
            </a:outerShdw>
          </a:effectLst>
          <a:extLst>
            <a:ext uri="{C572A759-6A51-4108-AA02-DFA0A04FC94B}">
              <ma14:wrappingTextBoxFlag xmlns:ma14="http://schemas.microsoft.com/office/mac/drawingml/2011/main" xmlns="" val="1"/>
            </a:ext>
          </a:extLst>
        </p:spPr>
        <p:txBody>
          <a:bodyPr lIns="65023" tIns="65023" rIns="65023" bIns="65023">
            <a:spAutoFit/>
          </a:bodyPr>
          <a:lstStyle/>
          <a:p>
            <a:pPr marL="1778000" lvl="0" indent="-1778000" algn="l" defTabSz="914400">
              <a:defRPr sz="1800">
                <a:solidFill>
                  <a:srgbClr val="000000"/>
                </a:solidFill>
              </a:defRPr>
            </a:pPr>
            <a:r>
              <a:rPr sz="2400" dirty="0">
                <a:solidFill>
                  <a:srgbClr val="FFFFFF"/>
                </a:solidFill>
                <a:effectLst>
                  <a:outerShdw blurRad="12700" dist="25400" dir="2700000" rotWithShape="0">
                    <a:srgbClr val="000000"/>
                  </a:outerShdw>
                </a:effectLst>
                <a:latin typeface="Arial"/>
                <a:ea typeface="Arial"/>
                <a:cs typeface="Arial"/>
                <a:sym typeface="Arial"/>
              </a:rPr>
              <a:t>According to Carl Jung's typology all people can be classified using three criteria. </a:t>
            </a:r>
          </a:p>
          <a:p>
            <a:pPr marL="1570397" lvl="0" indent="-1570397" algn="l" defTabSz="914400">
              <a:defRPr sz="1800">
                <a:solidFill>
                  <a:srgbClr val="000000"/>
                </a:solidFill>
              </a:defRPr>
            </a:pPr>
            <a:r>
              <a:rPr sz="2400" dirty="0">
                <a:solidFill>
                  <a:srgbClr val="FFFFFF"/>
                </a:solidFill>
                <a:effectLst>
                  <a:outerShdw blurRad="12700" dist="25400" dir="2700000" rotWithShape="0">
                    <a:srgbClr val="000000"/>
                  </a:outerShdw>
                </a:effectLst>
                <a:latin typeface="Arial"/>
                <a:ea typeface="Arial"/>
                <a:cs typeface="Arial"/>
                <a:sym typeface="Arial"/>
              </a:rPr>
              <a:t>	</a:t>
            </a:r>
            <a:r>
              <a:rPr sz="2400" b="1" dirty="0">
                <a:solidFill>
                  <a:srgbClr val="FFC738"/>
                </a:solidFill>
                <a:effectLst>
                  <a:outerShdw blurRad="12700" dist="25400" dir="2700000" rotWithShape="0">
                    <a:srgbClr val="000000"/>
                  </a:outerShdw>
                </a:effectLst>
                <a:latin typeface="Arial"/>
                <a:ea typeface="Arial"/>
                <a:cs typeface="Arial"/>
                <a:sym typeface="Arial"/>
              </a:rPr>
              <a:t>1. Extraversion - Introversion</a:t>
            </a:r>
          </a:p>
          <a:p>
            <a:pPr marL="1570397" lvl="0" indent="-1570397" algn="l" defTabSz="914400">
              <a:defRPr sz="1800">
                <a:solidFill>
                  <a:srgbClr val="000000"/>
                </a:solidFill>
              </a:defRPr>
            </a:pPr>
            <a:r>
              <a:rPr sz="2400" b="1" dirty="0">
                <a:solidFill>
                  <a:srgbClr val="FFC738"/>
                </a:solidFill>
                <a:effectLst>
                  <a:outerShdw blurRad="12700" dist="25400" dir="2700000" rotWithShape="0">
                    <a:srgbClr val="000000"/>
                  </a:outerShdw>
                </a:effectLst>
                <a:latin typeface="Arial"/>
                <a:ea typeface="Arial"/>
                <a:cs typeface="Arial"/>
                <a:sym typeface="Arial"/>
              </a:rPr>
              <a:t>	2. Sensing - Intuition</a:t>
            </a:r>
          </a:p>
          <a:p>
            <a:pPr marL="1570397" lvl="0" indent="-1570397" algn="l" defTabSz="914400">
              <a:defRPr sz="1800">
                <a:solidFill>
                  <a:srgbClr val="000000"/>
                </a:solidFill>
              </a:defRPr>
            </a:pPr>
            <a:r>
              <a:rPr sz="2400" b="1" dirty="0">
                <a:solidFill>
                  <a:srgbClr val="FFC738"/>
                </a:solidFill>
                <a:effectLst>
                  <a:outerShdw blurRad="12700" dist="25400" dir="2700000" rotWithShape="0">
                    <a:srgbClr val="000000"/>
                  </a:outerShdw>
                </a:effectLst>
                <a:latin typeface="Arial"/>
                <a:ea typeface="Arial"/>
                <a:cs typeface="Arial"/>
                <a:sym typeface="Arial"/>
              </a:rPr>
              <a:t>	3. Thinking - Feeling</a:t>
            </a:r>
          </a:p>
          <a:p>
            <a:pPr marL="1570397" lvl="0" indent="-1570397" algn="l" defTabSz="914400">
              <a:defRPr sz="1800">
                <a:solidFill>
                  <a:srgbClr val="000000"/>
                </a:solidFill>
              </a:defRPr>
            </a:pPr>
            <a:r>
              <a:rPr sz="2400" b="1" dirty="0">
                <a:solidFill>
                  <a:srgbClr val="FFC738"/>
                </a:solidFill>
                <a:effectLst>
                  <a:outerShdw blurRad="12700" dist="25400" dir="2700000" rotWithShape="0">
                    <a:srgbClr val="000000"/>
                  </a:outerShdw>
                </a:effectLst>
                <a:latin typeface="Arial"/>
                <a:ea typeface="Arial"/>
                <a:cs typeface="Arial"/>
                <a:sym typeface="Arial"/>
              </a:rPr>
              <a:t>	4. Judging - Perceiving</a:t>
            </a:r>
            <a:r>
              <a:rPr sz="2400" b="1" dirty="0">
                <a:solidFill>
                  <a:srgbClr val="FFFFFF"/>
                </a:solidFill>
                <a:effectLst>
                  <a:outerShdw blurRad="12700" dist="25400" dir="2700000" rotWithShape="0">
                    <a:srgbClr val="000000"/>
                  </a:outerShdw>
                </a:effectLst>
                <a:latin typeface="Arial"/>
                <a:ea typeface="Arial"/>
                <a:cs typeface="Arial"/>
                <a:sym typeface="Arial"/>
              </a:rPr>
              <a:t> - </a:t>
            </a:r>
            <a:r>
              <a:rPr sz="2400" dirty="0">
                <a:solidFill>
                  <a:srgbClr val="FFFFFF"/>
                </a:solidFill>
                <a:effectLst>
                  <a:outerShdw blurRad="12700" dist="25400" dir="2700000" rotWithShape="0">
                    <a:srgbClr val="000000"/>
                  </a:outerShdw>
                </a:effectLst>
                <a:latin typeface="Arial"/>
                <a:ea typeface="Arial"/>
                <a:cs typeface="Arial"/>
                <a:sym typeface="Arial"/>
              </a:rPr>
              <a:t>Isabel Briggs-Myers added this fourth</a:t>
            </a:r>
            <a:endParaRPr sz="2400" b="1" dirty="0">
              <a:solidFill>
                <a:srgbClr val="FFFFFF"/>
              </a:solidFill>
              <a:effectLst>
                <a:outerShdw blurRad="12700" dist="25400" dir="2700000" rotWithShape="0">
                  <a:srgbClr val="000000"/>
                </a:outerShdw>
              </a:effectLst>
              <a:latin typeface="Arial"/>
              <a:ea typeface="Arial"/>
              <a:cs typeface="Arial"/>
              <a:sym typeface="Arial"/>
            </a:endParaRPr>
          </a:p>
          <a:p>
            <a:pPr marL="1570397" lvl="0" indent="-1570397" algn="l" defTabSz="914400">
              <a:defRPr sz="1800">
                <a:solidFill>
                  <a:srgbClr val="000000"/>
                </a:solidFill>
              </a:defRPr>
            </a:pPr>
            <a:r>
              <a:rPr sz="2400" b="1" dirty="0">
                <a:solidFill>
                  <a:srgbClr val="FFFFFF"/>
                </a:solidFill>
                <a:effectLst>
                  <a:outerShdw blurRad="12700" dist="25400" dir="2700000" rotWithShape="0">
                    <a:srgbClr val="000000"/>
                  </a:outerShdw>
                </a:effectLst>
                <a:latin typeface="Arial"/>
                <a:ea typeface="Arial"/>
                <a:cs typeface="Arial"/>
                <a:sym typeface="Arial"/>
              </a:rPr>
              <a:t> </a:t>
            </a:r>
          </a:p>
          <a:p>
            <a:pPr marL="1570397" lvl="0" indent="-1570397" algn="l" defTabSz="914400">
              <a:defRPr sz="1800">
                <a:solidFill>
                  <a:srgbClr val="000000"/>
                </a:solidFill>
              </a:defRPr>
            </a:pPr>
            <a:r>
              <a:rPr sz="2400" b="1" dirty="0">
                <a:solidFill>
                  <a:srgbClr val="FFFFFF"/>
                </a:solidFill>
                <a:effectLst>
                  <a:outerShdw blurRad="12700" dist="25400" dir="2700000" rotWithShape="0">
                    <a:srgbClr val="000000"/>
                  </a:outerShdw>
                </a:effectLst>
                <a:latin typeface="Arial"/>
                <a:ea typeface="Arial"/>
                <a:cs typeface="Arial"/>
                <a:sym typeface="Arial"/>
              </a:rPr>
              <a:t>                - </a:t>
            </a:r>
            <a:r>
              <a:rPr sz="2400" dirty="0">
                <a:solidFill>
                  <a:srgbClr val="FFFFFF"/>
                </a:solidFill>
                <a:effectLst>
                  <a:outerShdw blurRad="12700" dist="25400" dir="2700000" rotWithShape="0">
                    <a:srgbClr val="000000"/>
                  </a:outerShdw>
                </a:effectLst>
                <a:latin typeface="Arial"/>
                <a:ea typeface="Arial"/>
                <a:cs typeface="Arial"/>
                <a:sym typeface="Arial"/>
              </a:rPr>
              <a:t>1st criterion defines the source and direction of energy expression for a person.</a:t>
            </a:r>
            <a:r>
              <a:rPr sz="3400" dirty="0">
                <a:latin typeface="Arial"/>
                <a:ea typeface="Arial"/>
                <a:cs typeface="Arial"/>
                <a:sym typeface="Arial"/>
              </a:rPr>
              <a:t> </a:t>
            </a:r>
          </a:p>
          <a:p>
            <a:pPr marL="1570397" lvl="0" indent="-1570397" algn="l" defTabSz="914400">
              <a:defRPr sz="1800">
                <a:solidFill>
                  <a:srgbClr val="000000"/>
                </a:solidFill>
              </a:defRPr>
            </a:pPr>
            <a:r>
              <a:rPr sz="3400" dirty="0">
                <a:latin typeface="Arial"/>
                <a:ea typeface="Arial"/>
                <a:cs typeface="Arial"/>
                <a:sym typeface="Arial"/>
              </a:rPr>
              <a:t>	</a:t>
            </a:r>
            <a:r>
              <a:rPr sz="4000" b="1" dirty="0">
                <a:solidFill>
                  <a:srgbClr val="FFC738"/>
                </a:solidFill>
                <a:effectLst>
                  <a:outerShdw blurRad="12700" dist="25400" dir="2700000" rotWithShape="0">
                    <a:srgbClr val="000000"/>
                  </a:outerShdw>
                </a:effectLst>
                <a:latin typeface="Arial"/>
                <a:ea typeface="Arial"/>
                <a:cs typeface="Arial"/>
                <a:sym typeface="Arial"/>
              </a:rPr>
              <a:t>E</a:t>
            </a:r>
            <a:r>
              <a:rPr sz="2500" dirty="0">
                <a:solidFill>
                  <a:srgbClr val="FFC738"/>
                </a:solidFill>
                <a:effectLst>
                  <a:outerShdw blurRad="12700" dist="25400" dir="2700000" rotWithShape="0">
                    <a:srgbClr val="000000"/>
                  </a:outerShdw>
                </a:effectLst>
                <a:latin typeface="Arial"/>
                <a:ea typeface="Arial"/>
                <a:cs typeface="Arial"/>
                <a:sym typeface="Arial"/>
              </a:rPr>
              <a:t>xtrovert</a:t>
            </a:r>
            <a:r>
              <a:rPr sz="2400" dirty="0">
                <a:solidFill>
                  <a:srgbClr val="FFFFFF"/>
                </a:solidFill>
                <a:effectLst>
                  <a:outerShdw blurRad="12700" dist="25400" dir="2700000" rotWithShape="0">
                    <a:srgbClr val="000000"/>
                  </a:outerShdw>
                </a:effectLst>
                <a:latin typeface="Arial"/>
                <a:ea typeface="Arial"/>
                <a:cs typeface="Arial"/>
                <a:sym typeface="Arial"/>
              </a:rPr>
              <a:t> has a source and direction of energy expression mainly in the external world while the </a:t>
            </a:r>
          </a:p>
          <a:p>
            <a:pPr marL="1570397" lvl="0" indent="-1570397" algn="l" defTabSz="914400">
              <a:defRPr sz="1800">
                <a:solidFill>
                  <a:srgbClr val="000000"/>
                </a:solidFill>
              </a:defRPr>
            </a:pPr>
            <a:r>
              <a:rPr sz="2400" dirty="0">
                <a:solidFill>
                  <a:srgbClr val="FFFFFF"/>
                </a:solidFill>
                <a:effectLst>
                  <a:outerShdw blurRad="12700" dist="25400" dir="2700000" rotWithShape="0">
                    <a:srgbClr val="000000"/>
                  </a:outerShdw>
                </a:effectLst>
                <a:latin typeface="Arial"/>
                <a:ea typeface="Arial"/>
                <a:cs typeface="Arial"/>
                <a:sym typeface="Arial"/>
              </a:rPr>
              <a:t>	</a:t>
            </a:r>
            <a:r>
              <a:rPr sz="3700" b="1" dirty="0">
                <a:solidFill>
                  <a:srgbClr val="FFC738"/>
                </a:solidFill>
                <a:effectLst>
                  <a:outerShdw blurRad="12700" dist="25400" dir="2700000" rotWithShape="0">
                    <a:srgbClr val="000000"/>
                  </a:outerShdw>
                </a:effectLst>
                <a:latin typeface="Arial"/>
                <a:ea typeface="Arial"/>
                <a:cs typeface="Arial"/>
                <a:sym typeface="Arial"/>
              </a:rPr>
              <a:t>I</a:t>
            </a:r>
            <a:r>
              <a:rPr sz="2400" dirty="0">
                <a:solidFill>
                  <a:srgbClr val="FFC738"/>
                </a:solidFill>
                <a:effectLst>
                  <a:outerShdw blurRad="12700" dist="25400" dir="2700000" rotWithShape="0">
                    <a:srgbClr val="000000"/>
                  </a:outerShdw>
                </a:effectLst>
                <a:latin typeface="Arial"/>
                <a:ea typeface="Arial"/>
                <a:cs typeface="Arial"/>
                <a:sym typeface="Arial"/>
              </a:rPr>
              <a:t>ntrovert</a:t>
            </a:r>
            <a:r>
              <a:rPr sz="2400" dirty="0">
                <a:solidFill>
                  <a:srgbClr val="FFFFFF"/>
                </a:solidFill>
                <a:effectLst>
                  <a:outerShdw blurRad="12700" dist="25400" dir="2700000" rotWithShape="0">
                    <a:srgbClr val="000000"/>
                  </a:outerShdw>
                </a:effectLst>
                <a:latin typeface="Arial"/>
                <a:ea typeface="Arial"/>
                <a:cs typeface="Arial"/>
                <a:sym typeface="Arial"/>
              </a:rPr>
              <a:t> has a source of energy mainly in the internal world.</a:t>
            </a:r>
          </a:p>
          <a:p>
            <a:pPr marL="1570397" lvl="0" indent="-1570397" algn="l" defTabSz="914400">
              <a:defRPr sz="1800">
                <a:solidFill>
                  <a:srgbClr val="000000"/>
                </a:solidFill>
              </a:defRPr>
            </a:pPr>
            <a:endParaRPr sz="2400" dirty="0">
              <a:solidFill>
                <a:srgbClr val="FFFFFF"/>
              </a:solidFill>
              <a:effectLst>
                <a:outerShdw blurRad="12700" dist="25400" dir="2700000" rotWithShape="0">
                  <a:srgbClr val="000000"/>
                </a:outerShdw>
              </a:effectLst>
              <a:latin typeface="Arial"/>
              <a:ea typeface="Arial"/>
              <a:cs typeface="Arial"/>
              <a:sym typeface="Arial"/>
            </a:endParaRPr>
          </a:p>
          <a:p>
            <a:pPr marL="1570397" lvl="0" indent="-1570397" algn="l" defTabSz="914400">
              <a:defRPr sz="1800">
                <a:solidFill>
                  <a:srgbClr val="000000"/>
                </a:solidFill>
              </a:defRPr>
            </a:pPr>
            <a:r>
              <a:rPr sz="2400" dirty="0">
                <a:solidFill>
                  <a:srgbClr val="FFFFFF"/>
                </a:solidFill>
                <a:effectLst>
                  <a:outerShdw blurRad="12700" dist="25400" dir="2700000" rotWithShape="0">
                    <a:srgbClr val="000000"/>
                  </a:outerShdw>
                </a:effectLst>
                <a:latin typeface="Arial"/>
                <a:ea typeface="Arial"/>
                <a:cs typeface="Arial"/>
                <a:sym typeface="Arial"/>
              </a:rPr>
              <a:t>                 - 2nd criterion defines the method of information perception by a person. </a:t>
            </a:r>
          </a:p>
          <a:p>
            <a:pPr marL="1570397" lvl="0" indent="-1570397" algn="l" defTabSz="914400">
              <a:defRPr sz="1800">
                <a:solidFill>
                  <a:srgbClr val="000000"/>
                </a:solidFill>
              </a:defRPr>
            </a:pPr>
            <a:r>
              <a:rPr sz="2400" dirty="0">
                <a:solidFill>
                  <a:srgbClr val="FFFFFF"/>
                </a:solidFill>
                <a:effectLst>
                  <a:outerShdw blurRad="12700" dist="25400" dir="2700000" rotWithShape="0">
                    <a:srgbClr val="000000"/>
                  </a:outerShdw>
                </a:effectLst>
                <a:latin typeface="Arial"/>
                <a:ea typeface="Arial"/>
                <a:cs typeface="Arial"/>
                <a:sym typeface="Arial"/>
              </a:rPr>
              <a:t>	</a:t>
            </a:r>
            <a:r>
              <a:rPr sz="3500" b="1" dirty="0">
                <a:solidFill>
                  <a:srgbClr val="FFC738"/>
                </a:solidFill>
                <a:effectLst>
                  <a:outerShdw blurRad="12700" dist="25400" dir="2700000" rotWithShape="0">
                    <a:srgbClr val="000000"/>
                  </a:outerShdw>
                </a:effectLst>
                <a:latin typeface="Arial"/>
                <a:ea typeface="Arial"/>
                <a:cs typeface="Arial"/>
                <a:sym typeface="Arial"/>
              </a:rPr>
              <a:t>S</a:t>
            </a:r>
            <a:r>
              <a:rPr sz="2400" dirty="0">
                <a:solidFill>
                  <a:srgbClr val="FFC738"/>
                </a:solidFill>
                <a:effectLst>
                  <a:outerShdw blurRad="12700" dist="25400" dir="2700000" rotWithShape="0">
                    <a:srgbClr val="000000"/>
                  </a:outerShdw>
                </a:effectLst>
                <a:latin typeface="Arial"/>
                <a:ea typeface="Arial"/>
                <a:cs typeface="Arial"/>
                <a:sym typeface="Arial"/>
              </a:rPr>
              <a:t>ensing</a:t>
            </a:r>
            <a:r>
              <a:rPr sz="2400" dirty="0">
                <a:solidFill>
                  <a:srgbClr val="FFFFFF"/>
                </a:solidFill>
                <a:effectLst>
                  <a:outerShdw blurRad="12700" dist="25400" dir="2700000" rotWithShape="0">
                    <a:srgbClr val="000000"/>
                  </a:outerShdw>
                </a:effectLst>
                <a:latin typeface="Arial"/>
                <a:ea typeface="Arial"/>
                <a:cs typeface="Arial"/>
                <a:sym typeface="Arial"/>
              </a:rPr>
              <a:t> means that a person believes mainly information they receive directly from the external world.</a:t>
            </a:r>
          </a:p>
          <a:p>
            <a:pPr marL="1570397" lvl="0" indent="-1570397" algn="l" defTabSz="914400">
              <a:defRPr sz="1800">
                <a:solidFill>
                  <a:srgbClr val="000000"/>
                </a:solidFill>
              </a:defRPr>
            </a:pPr>
            <a:r>
              <a:rPr sz="2400" dirty="0">
                <a:solidFill>
                  <a:srgbClr val="FFFFFF"/>
                </a:solidFill>
                <a:effectLst>
                  <a:outerShdw blurRad="12700" dist="25400" dir="2700000" rotWithShape="0">
                    <a:srgbClr val="000000"/>
                  </a:outerShdw>
                </a:effectLst>
                <a:latin typeface="Arial"/>
                <a:ea typeface="Arial"/>
                <a:cs typeface="Arial"/>
                <a:sym typeface="Arial"/>
              </a:rPr>
              <a:t>	</a:t>
            </a:r>
            <a:r>
              <a:rPr sz="2400" dirty="0" err="1">
                <a:solidFill>
                  <a:srgbClr val="FFC738"/>
                </a:solidFill>
                <a:effectLst>
                  <a:outerShdw blurRad="12700" dist="25400" dir="2700000" rotWithShape="0">
                    <a:srgbClr val="000000"/>
                  </a:outerShdw>
                </a:effectLst>
                <a:latin typeface="Arial"/>
                <a:ea typeface="Arial"/>
                <a:cs typeface="Arial"/>
                <a:sym typeface="Arial"/>
              </a:rPr>
              <a:t>I</a:t>
            </a:r>
            <a:r>
              <a:rPr sz="3000" b="1" dirty="0" err="1">
                <a:solidFill>
                  <a:srgbClr val="FFC738"/>
                </a:solidFill>
                <a:effectLst>
                  <a:outerShdw blurRad="12700" dist="25400" dir="2700000" rotWithShape="0">
                    <a:srgbClr val="000000"/>
                  </a:outerShdw>
                </a:effectLst>
                <a:latin typeface="Arial"/>
                <a:ea typeface="Arial"/>
                <a:cs typeface="Arial"/>
                <a:sym typeface="Arial"/>
              </a:rPr>
              <a:t>N</a:t>
            </a:r>
            <a:r>
              <a:rPr sz="2400" dirty="0" err="1">
                <a:solidFill>
                  <a:srgbClr val="FFC738"/>
                </a:solidFill>
                <a:effectLst>
                  <a:outerShdw blurRad="12700" dist="25400" dir="2700000" rotWithShape="0">
                    <a:srgbClr val="000000"/>
                  </a:outerShdw>
                </a:effectLst>
                <a:latin typeface="Arial"/>
                <a:ea typeface="Arial"/>
                <a:cs typeface="Arial"/>
                <a:sym typeface="Arial"/>
              </a:rPr>
              <a:t>tuition</a:t>
            </a:r>
            <a:r>
              <a:rPr sz="2400" dirty="0">
                <a:solidFill>
                  <a:srgbClr val="FFFFFF"/>
                </a:solidFill>
                <a:effectLst>
                  <a:outerShdw blurRad="12700" dist="25400" dir="2700000" rotWithShape="0">
                    <a:srgbClr val="000000"/>
                  </a:outerShdw>
                </a:effectLst>
                <a:latin typeface="Arial"/>
                <a:ea typeface="Arial"/>
                <a:cs typeface="Arial"/>
                <a:sym typeface="Arial"/>
              </a:rPr>
              <a:t> means that a person believes mainly information they receive from the internal or imaginative world.</a:t>
            </a:r>
          </a:p>
          <a:p>
            <a:pPr marL="1778000" lvl="0" indent="-1778000" algn="l" defTabSz="914400">
              <a:defRPr sz="1800">
                <a:solidFill>
                  <a:srgbClr val="000000"/>
                </a:solidFill>
              </a:defRPr>
            </a:pPr>
            <a:endParaRPr sz="2400" dirty="0">
              <a:solidFill>
                <a:srgbClr val="FFFFFF"/>
              </a:solidFill>
              <a:effectLst>
                <a:outerShdw blurRad="12700" dist="25400" dir="2700000" rotWithShape="0">
                  <a:srgbClr val="000000"/>
                </a:outerShdw>
              </a:effectLst>
              <a:latin typeface="Arial"/>
              <a:ea typeface="Arial"/>
              <a:cs typeface="Arial"/>
              <a:sym typeface="Arial"/>
            </a:endParaRPr>
          </a:p>
          <a:p>
            <a:pPr marL="1778000" lvl="0" indent="-1778000" algn="l" defTabSz="914400">
              <a:defRPr sz="1800">
                <a:solidFill>
                  <a:srgbClr val="000000"/>
                </a:solidFill>
              </a:defRPr>
            </a:pPr>
            <a:r>
              <a:rPr sz="2400" dirty="0">
                <a:solidFill>
                  <a:srgbClr val="FFFFFF"/>
                </a:solidFill>
                <a:effectLst>
                  <a:outerShdw blurRad="12700" dist="25400" dir="2700000" rotWithShape="0">
                    <a:srgbClr val="000000"/>
                  </a:outerShdw>
                </a:effectLst>
                <a:latin typeface="Arial"/>
                <a:ea typeface="Arial"/>
                <a:cs typeface="Arial"/>
                <a:sym typeface="Arial"/>
              </a:rPr>
              <a:t>	</a:t>
            </a:r>
          </a:p>
        </p:txBody>
      </p:sp>
      <p:sp>
        <p:nvSpPr>
          <p:cNvPr id="113" name="Shape 113"/>
          <p:cNvSpPr/>
          <p:nvPr/>
        </p:nvSpPr>
        <p:spPr>
          <a:xfrm>
            <a:off x="162559" y="189263"/>
            <a:ext cx="12679681" cy="119037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p>
            <a:pPr lvl="0" defTabSz="327152">
              <a:defRPr sz="1800">
                <a:solidFill>
                  <a:srgbClr val="000000"/>
                </a:solidFill>
              </a:defRPr>
            </a:pPr>
            <a:r>
              <a:rPr sz="3136" dirty="0">
                <a:solidFill>
                  <a:srgbClr val="558AAB"/>
                </a:solidFill>
                <a:latin typeface="Franklin Gothic Demi Cond" panose="020B0706030402020204" pitchFamily="34" charset="0"/>
              </a:rPr>
              <a:t>An Adaptation of the</a:t>
            </a:r>
          </a:p>
          <a:p>
            <a:pPr lvl="0" defTabSz="327152">
              <a:lnSpc>
                <a:spcPct val="90000"/>
              </a:lnSpc>
              <a:defRPr sz="1800">
                <a:solidFill>
                  <a:srgbClr val="000000"/>
                </a:solidFill>
              </a:defRPr>
            </a:pPr>
            <a:r>
              <a:rPr sz="4032" cap="all" dirty="0">
                <a:solidFill>
                  <a:srgbClr val="DEDEDE"/>
                </a:solidFill>
                <a:latin typeface="Franklin Gothic Demi Cond" panose="020B0706030402020204" pitchFamily="34" charset="0"/>
              </a:rPr>
              <a:t>Myers-Briggs Indicator Personality Test</a:t>
            </a:r>
          </a:p>
        </p:txBody>
      </p:sp>
    </p:spTree>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ueprint">
  <a:themeElements>
    <a:clrScheme name="Blueprint">
      <a:dk1>
        <a:srgbClr val="AB7655"/>
      </a:dk1>
      <a:lt1>
        <a:srgbClr val="558AAB"/>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77198"/>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ueprint">
  <a:themeElements>
    <a:clrScheme name="Blueprint">
      <a:dk1>
        <a:srgbClr val="000000"/>
      </a:dk1>
      <a:lt1>
        <a:srgbClr val="FFFFFF"/>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77198"/>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2861</Words>
  <Application>Microsoft Office PowerPoint</Application>
  <PresentationFormat>Custom</PresentationFormat>
  <Paragraphs>254</Paragraphs>
  <Slides>17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 Light</vt:lpstr>
      <vt:lpstr>Comic Sans MS</vt:lpstr>
      <vt:lpstr>Franklin Gothic Demi Cond</vt:lpstr>
      <vt:lpstr>Helvetica</vt:lpstr>
      <vt:lpstr>Helvetica Neue</vt:lpstr>
      <vt:lpstr>Helvetica Neue Bold Condensed</vt:lpstr>
      <vt:lpstr>Helvetica Neue Light</vt:lpstr>
      <vt:lpstr>Times</vt:lpstr>
      <vt:lpstr>Blueprint</vt:lpstr>
      <vt:lpstr>An Adaptation of the Myers-Briggs Indicator Personality Test</vt:lpstr>
      <vt:lpstr>An Adaptation of the Myers-Briggs Indicator Personality Test</vt:lpstr>
      <vt:lpstr>PowerPoint Presentation</vt:lpstr>
      <vt:lpstr>PowerPoint Presentation</vt:lpstr>
      <vt:lpstr>PowerPoint Presentation</vt:lpstr>
      <vt:lpstr>PowerPoint Presentation</vt:lpstr>
      <vt:lpstr>PowerPoint Presentation</vt:lpstr>
      <vt:lpstr>Score Time Count the As and Bs for each slide and place your totals on the right</vt:lpstr>
      <vt:lpstr>PowerPoint Presentation</vt:lpstr>
      <vt:lpstr>PowerPoint Presentation</vt:lpstr>
      <vt:lpstr>PowerPoint Presentation</vt:lpstr>
      <vt:lpstr>PowerPoint Presentation</vt:lpstr>
      <vt:lpstr>Personality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Adaptation of the Myers-Briggs Indicator Personality Test</dc:title>
  <cp:lastModifiedBy>Jennifer Maurina</cp:lastModifiedBy>
  <cp:revision>14</cp:revision>
  <cp:lastPrinted>2016-01-08T13:59:15Z</cp:lastPrinted>
  <dcterms:modified xsi:type="dcterms:W3CDTF">2016-01-08T14:27:18Z</dcterms:modified>
</cp:coreProperties>
</file>