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9" r:id="rId1"/>
  </p:sldMasterIdLst>
  <p:sldIdLst>
    <p:sldId id="256" r:id="rId2"/>
    <p:sldId id="257" r:id="rId3"/>
    <p:sldId id="258" r:id="rId4"/>
    <p:sldId id="259" r:id="rId5"/>
    <p:sldId id="260" r:id="rId6"/>
    <p:sldId id="261" r:id="rId7"/>
    <p:sldId id="263" r:id="rId8"/>
    <p:sldId id="264" r:id="rId9"/>
    <p:sldId id="262" r:id="rId10"/>
    <p:sldId id="265" r:id="rId11"/>
    <p:sldId id="279" r:id="rId12"/>
    <p:sldId id="266" r:id="rId13"/>
    <p:sldId id="267" r:id="rId14"/>
    <p:sldId id="278" r:id="rId15"/>
    <p:sldId id="268" r:id="rId16"/>
    <p:sldId id="269" r:id="rId17"/>
    <p:sldId id="271" r:id="rId18"/>
    <p:sldId id="272" r:id="rId19"/>
    <p:sldId id="273" r:id="rId20"/>
    <p:sldId id="274" r:id="rId21"/>
    <p:sldId id="275" r:id="rId22"/>
    <p:sldId id="276" r:id="rId23"/>
    <p:sldId id="270" r:id="rId24"/>
    <p:sldId id="277"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331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70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10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611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23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311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4380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5437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129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355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04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9/28/2015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264077"/>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ed.com/talks/simon_sinek_how_great_leaders_inspire_a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BOH4M</a:t>
            </a:r>
            <a:endParaRPr lang="en-US" dirty="0"/>
          </a:p>
        </p:txBody>
      </p:sp>
      <p:sp>
        <p:nvSpPr>
          <p:cNvPr id="3" name="Subtitle 2"/>
          <p:cNvSpPr>
            <a:spLocks noGrp="1"/>
          </p:cNvSpPr>
          <p:nvPr>
            <p:ph type="subTitle" idx="1"/>
          </p:nvPr>
        </p:nvSpPr>
        <p:spPr/>
        <p:txBody>
          <a:bodyPr/>
          <a:lstStyle/>
          <a:p>
            <a:r>
              <a:rPr lang="en-US" dirty="0" smtClean="0"/>
              <a:t>Daily Notes - September</a:t>
            </a:r>
            <a:endParaRPr lang="en-US" dirty="0"/>
          </a:p>
        </p:txBody>
      </p:sp>
    </p:spTree>
    <p:extLst>
      <p:ext uri="{BB962C8B-B14F-4D97-AF65-F5344CB8AC3E}">
        <p14:creationId xmlns:p14="http://schemas.microsoft.com/office/powerpoint/2010/main" val="710182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case studies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Marines</a:t>
            </a:r>
          </a:p>
          <a:p>
            <a:pPr marL="457200" indent="-457200">
              <a:buFont typeface="+mj-lt"/>
              <a:buAutoNum type="arabicPeriod"/>
            </a:pPr>
            <a:r>
              <a:rPr lang="en-US" dirty="0" smtClean="0"/>
              <a:t>Barry-</a:t>
            </a:r>
            <a:r>
              <a:rPr lang="en-US" dirty="0" err="1" smtClean="0"/>
              <a:t>Wehmiller</a:t>
            </a:r>
            <a:endParaRPr lang="en-US" dirty="0" smtClean="0"/>
          </a:p>
          <a:p>
            <a:pPr marL="457200" indent="-457200">
              <a:buFont typeface="+mj-lt"/>
              <a:buAutoNum type="arabicPeriod"/>
            </a:pPr>
            <a:r>
              <a:rPr lang="en-US" dirty="0" smtClean="0"/>
              <a:t>Next Jump</a:t>
            </a:r>
          </a:p>
          <a:p>
            <a:endParaRPr lang="en-US" dirty="0"/>
          </a:p>
          <a:p>
            <a:r>
              <a:rPr lang="en-US" dirty="0" smtClean="0"/>
              <a:t>In each of these cases, what specific leadership characteristics are embodied by the organization’s leaders?  </a:t>
            </a:r>
          </a:p>
          <a:p>
            <a:endParaRPr lang="en-US" dirty="0" smtClean="0"/>
          </a:p>
          <a:p>
            <a:endParaRPr lang="en-US" dirty="0"/>
          </a:p>
        </p:txBody>
      </p:sp>
    </p:spTree>
    <p:extLst>
      <p:ext uri="{BB962C8B-B14F-4D97-AF65-F5344CB8AC3E}">
        <p14:creationId xmlns:p14="http://schemas.microsoft.com/office/powerpoint/2010/main" val="356252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17, 2015</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Mini presentations – Leadership Characteristics</a:t>
            </a:r>
          </a:p>
          <a:p>
            <a:pPr marL="457200" indent="-457200">
              <a:buFont typeface="+mj-lt"/>
              <a:buAutoNum type="arabicPeriod"/>
            </a:pPr>
            <a:r>
              <a:rPr lang="en-US" sz="3200" dirty="0" smtClean="0"/>
              <a:t>*Hand in your questions from the </a:t>
            </a:r>
            <a:r>
              <a:rPr lang="en-US" sz="3200" dirty="0" err="1" smtClean="0"/>
              <a:t>TedTalk</a:t>
            </a:r>
            <a:r>
              <a:rPr lang="en-US" sz="3200" dirty="0" smtClean="0"/>
              <a:t> if you have not done so</a:t>
            </a:r>
          </a:p>
          <a:p>
            <a:pPr marL="457200" indent="-457200">
              <a:buFont typeface="+mj-lt"/>
              <a:buAutoNum type="arabicPeriod"/>
            </a:pPr>
            <a:r>
              <a:rPr lang="en-US" sz="3200" dirty="0" smtClean="0"/>
              <a:t>Discussion and note: Leaders vs. Managers</a:t>
            </a:r>
          </a:p>
          <a:p>
            <a:pPr marL="457200" indent="-457200">
              <a:buFont typeface="+mj-lt"/>
              <a:buAutoNum type="arabicPeriod"/>
            </a:pPr>
            <a:r>
              <a:rPr lang="en-US" sz="3200" dirty="0" smtClean="0"/>
              <a:t>Community Project </a:t>
            </a:r>
          </a:p>
          <a:p>
            <a:pPr marL="457200" indent="-457200">
              <a:buFont typeface="+mj-lt"/>
              <a:buAutoNum type="arabicPeriod"/>
            </a:pPr>
            <a:r>
              <a:rPr lang="en-US" sz="3200" dirty="0" smtClean="0"/>
              <a:t>Completion Celebration (October 5</a:t>
            </a:r>
            <a:r>
              <a:rPr lang="en-US" sz="3200" baseline="30000" dirty="0" smtClean="0"/>
              <a:t>th</a:t>
            </a:r>
            <a:r>
              <a:rPr lang="en-US" sz="3200" dirty="0" smtClean="0"/>
              <a:t>) </a:t>
            </a: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146838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characteristics:</a:t>
            </a:r>
            <a:endParaRPr lang="en-US" dirty="0"/>
          </a:p>
        </p:txBody>
      </p:sp>
      <p:sp>
        <p:nvSpPr>
          <p:cNvPr id="3" name="Content Placeholder 2"/>
          <p:cNvSpPr>
            <a:spLocks noGrp="1"/>
          </p:cNvSpPr>
          <p:nvPr>
            <p:ph sz="half" idx="1"/>
          </p:nvPr>
        </p:nvSpPr>
        <p:spPr/>
        <p:txBody>
          <a:bodyPr>
            <a:normAutofit fontScale="92500" lnSpcReduction="20000"/>
          </a:bodyPr>
          <a:lstStyle/>
          <a:p>
            <a:r>
              <a:rPr lang="en-US" b="1" i="1" dirty="0" smtClean="0"/>
              <a:t>What do these characteristics look like in the workplace?</a:t>
            </a:r>
          </a:p>
          <a:p>
            <a:pPr marL="457200" indent="-457200">
              <a:buFont typeface="+mj-lt"/>
              <a:buAutoNum type="arabicPeriod"/>
            </a:pPr>
            <a:r>
              <a:rPr lang="en-US" sz="2600" dirty="0" smtClean="0"/>
              <a:t>Proactive</a:t>
            </a:r>
            <a:r>
              <a:rPr lang="en-US" dirty="0" smtClean="0"/>
              <a:t> Vs. Reactive</a:t>
            </a:r>
          </a:p>
          <a:p>
            <a:pPr marL="457200" indent="-457200">
              <a:buFont typeface="+mj-lt"/>
              <a:buAutoNum type="arabicPeriod"/>
            </a:pPr>
            <a:r>
              <a:rPr lang="en-US" sz="2600" dirty="0" smtClean="0"/>
              <a:t>Flexible/Adaptable</a:t>
            </a:r>
          </a:p>
          <a:p>
            <a:pPr marL="457200" indent="-457200">
              <a:buFont typeface="+mj-lt"/>
              <a:buAutoNum type="arabicPeriod"/>
            </a:pPr>
            <a:r>
              <a:rPr lang="en-US" sz="2600" dirty="0" smtClean="0"/>
              <a:t>A Good Communicator</a:t>
            </a:r>
          </a:p>
          <a:p>
            <a:pPr marL="457200" indent="-457200">
              <a:buFont typeface="+mj-lt"/>
              <a:buAutoNum type="arabicPeriod"/>
            </a:pPr>
            <a:r>
              <a:rPr lang="en-US" sz="2600" dirty="0" smtClean="0"/>
              <a:t>Respectful</a:t>
            </a:r>
          </a:p>
          <a:p>
            <a:pPr marL="457200" indent="-457200">
              <a:buFont typeface="+mj-lt"/>
              <a:buAutoNum type="arabicPeriod"/>
            </a:pPr>
            <a:r>
              <a:rPr lang="en-US" sz="2600" dirty="0" smtClean="0"/>
              <a:t>Quiet confidence</a:t>
            </a:r>
          </a:p>
          <a:p>
            <a:pPr marL="457200" indent="-457200">
              <a:buFont typeface="+mj-lt"/>
              <a:buAutoNum type="arabicPeriod"/>
            </a:pPr>
            <a:r>
              <a:rPr lang="en-US" sz="2600" dirty="0" smtClean="0"/>
              <a:t>Enthusiastic</a:t>
            </a:r>
          </a:p>
          <a:p>
            <a:pPr marL="457200" indent="-457200">
              <a:buFont typeface="+mj-lt"/>
              <a:buAutoNum type="arabicPeriod"/>
            </a:pPr>
            <a:r>
              <a:rPr lang="en-US" sz="2600" dirty="0" smtClean="0"/>
              <a:t>Open-Minded</a:t>
            </a:r>
          </a:p>
          <a:p>
            <a:pPr marL="457200" indent="-457200">
              <a:buFont typeface="+mj-lt"/>
              <a:buAutoNum type="arabicPeriod"/>
            </a:pPr>
            <a:r>
              <a:rPr lang="en-US" sz="2600" dirty="0" smtClean="0"/>
              <a:t>Resourceful</a:t>
            </a:r>
          </a:p>
          <a:p>
            <a:endParaRPr lang="en-US" dirty="0" smtClean="0"/>
          </a:p>
          <a:p>
            <a:endParaRPr lang="en-US" dirty="0" smtClean="0"/>
          </a:p>
          <a:p>
            <a:endParaRPr lang="en-US" dirty="0"/>
          </a:p>
        </p:txBody>
      </p:sp>
      <p:sp>
        <p:nvSpPr>
          <p:cNvPr id="4" name="Content Placeholder 3"/>
          <p:cNvSpPr>
            <a:spLocks noGrp="1"/>
          </p:cNvSpPr>
          <p:nvPr>
            <p:ph sz="half" idx="2"/>
          </p:nvPr>
        </p:nvSpPr>
        <p:spPr>
          <a:xfrm>
            <a:off x="5989320" y="2538249"/>
            <a:ext cx="4754880" cy="4023360"/>
          </a:xfrm>
        </p:spPr>
        <p:txBody>
          <a:bodyPr>
            <a:normAutofit fontScale="92500" lnSpcReduction="20000"/>
          </a:bodyPr>
          <a:lstStyle/>
          <a:p>
            <a:pPr marL="457200" indent="-457200">
              <a:buFont typeface="+mj-lt"/>
              <a:buAutoNum type="arabicPeriod" startAt="9"/>
            </a:pPr>
            <a:r>
              <a:rPr lang="en-US" sz="2600" dirty="0"/>
              <a:t>Rewarding</a:t>
            </a:r>
          </a:p>
          <a:p>
            <a:pPr marL="457200" indent="-457200">
              <a:buFont typeface="+mj-lt"/>
              <a:buAutoNum type="arabicPeriod" startAt="9"/>
            </a:pPr>
            <a:r>
              <a:rPr lang="en-US" sz="2600" dirty="0" smtClean="0"/>
              <a:t>Knowledgeable</a:t>
            </a:r>
            <a:endParaRPr lang="en-US" sz="2600" dirty="0"/>
          </a:p>
          <a:p>
            <a:pPr marL="457200" indent="-457200">
              <a:buFont typeface="+mj-lt"/>
              <a:buAutoNum type="arabicPeriod" startAt="9"/>
            </a:pPr>
            <a:r>
              <a:rPr lang="en-US" sz="2600" dirty="0"/>
              <a:t>Open to Change</a:t>
            </a:r>
          </a:p>
          <a:p>
            <a:pPr marL="457200" indent="-457200">
              <a:buFont typeface="+mj-lt"/>
              <a:buAutoNum type="arabicPeriod" startAt="9"/>
            </a:pPr>
            <a:r>
              <a:rPr lang="en-US" sz="2600" dirty="0"/>
              <a:t>Interested in </a:t>
            </a:r>
            <a:r>
              <a:rPr lang="en-US" sz="2600" dirty="0" smtClean="0"/>
              <a:t>Feedback</a:t>
            </a:r>
            <a:endParaRPr lang="en-US" sz="2600" dirty="0"/>
          </a:p>
          <a:p>
            <a:pPr marL="457200" indent="-457200">
              <a:buFont typeface="+mj-lt"/>
              <a:buAutoNum type="arabicPeriod" startAt="9"/>
            </a:pPr>
            <a:r>
              <a:rPr lang="en-US" sz="2600" dirty="0"/>
              <a:t>Evaluative</a:t>
            </a:r>
          </a:p>
          <a:p>
            <a:pPr marL="457200" indent="-457200">
              <a:buFont typeface="+mj-lt"/>
              <a:buAutoNum type="arabicPeriod" startAt="9"/>
            </a:pPr>
            <a:r>
              <a:rPr lang="en-US" sz="2600" dirty="0"/>
              <a:t>Organized</a:t>
            </a:r>
          </a:p>
          <a:p>
            <a:pPr marL="457200" indent="-457200">
              <a:buFont typeface="+mj-lt"/>
              <a:buAutoNum type="arabicPeriod" startAt="9"/>
            </a:pPr>
            <a:r>
              <a:rPr lang="en-US" sz="2600" dirty="0"/>
              <a:t>Consistent</a:t>
            </a:r>
          </a:p>
          <a:p>
            <a:pPr marL="457200" indent="-457200">
              <a:buFont typeface="+mj-lt"/>
              <a:buAutoNum type="arabicPeriod" startAt="9"/>
            </a:pPr>
            <a:r>
              <a:rPr lang="en-US" sz="2600" dirty="0"/>
              <a:t>Delegator</a:t>
            </a:r>
          </a:p>
          <a:p>
            <a:pPr marL="457200" indent="-457200">
              <a:buFont typeface="+mj-lt"/>
              <a:buAutoNum type="arabicPeriod" startAt="9"/>
            </a:pPr>
            <a:r>
              <a:rPr lang="en-US" sz="2600" dirty="0"/>
              <a:t>Initiative</a:t>
            </a:r>
          </a:p>
          <a:p>
            <a:endParaRPr lang="en-US" dirty="0"/>
          </a:p>
        </p:txBody>
      </p:sp>
    </p:spTree>
    <p:extLst>
      <p:ext uri="{BB962C8B-B14F-4D97-AF65-F5344CB8AC3E}">
        <p14:creationId xmlns:p14="http://schemas.microsoft.com/office/powerpoint/2010/main" val="1345964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53030619"/>
              </p:ext>
            </p:extLst>
          </p:nvPr>
        </p:nvGraphicFramePr>
        <p:xfrm>
          <a:off x="583324" y="719665"/>
          <a:ext cx="11193516" cy="4167644"/>
        </p:xfrm>
        <a:graphic>
          <a:graphicData uri="http://schemas.openxmlformats.org/drawingml/2006/table">
            <a:tbl>
              <a:tblPr firstRow="1" bandRow="1">
                <a:tableStyleId>{21E4AEA4-8DFA-4A89-87EB-49C32662AFE0}</a:tableStyleId>
              </a:tblPr>
              <a:tblGrid>
                <a:gridCol w="3731172"/>
                <a:gridCol w="3731172"/>
                <a:gridCol w="3731172"/>
              </a:tblGrid>
              <a:tr h="1585517">
                <a:tc>
                  <a:txBody>
                    <a:bodyPr/>
                    <a:lstStyle/>
                    <a:p>
                      <a:r>
                        <a:rPr lang="en-US" sz="3200" dirty="0" smtClean="0">
                          <a:solidFill>
                            <a:schemeClr val="tx1"/>
                          </a:solidFill>
                        </a:rPr>
                        <a:t>Leadership Characteristic</a:t>
                      </a:r>
                      <a:endParaRPr lang="en-US" sz="3200" dirty="0">
                        <a:solidFill>
                          <a:schemeClr val="tx1"/>
                        </a:solidFill>
                      </a:endParaRPr>
                    </a:p>
                  </a:txBody>
                  <a:tcPr/>
                </a:tc>
                <a:tc>
                  <a:txBody>
                    <a:bodyPr/>
                    <a:lstStyle/>
                    <a:p>
                      <a:r>
                        <a:rPr lang="en-US" sz="3200" dirty="0" smtClean="0">
                          <a:solidFill>
                            <a:schemeClr val="tx1"/>
                          </a:solidFill>
                        </a:rPr>
                        <a:t>Our</a:t>
                      </a:r>
                      <a:r>
                        <a:rPr lang="en-US" sz="3200" baseline="0" dirty="0" smtClean="0">
                          <a:solidFill>
                            <a:schemeClr val="tx1"/>
                          </a:solidFill>
                        </a:rPr>
                        <a:t> Definition</a:t>
                      </a:r>
                      <a:endParaRPr lang="en-US" sz="3200" dirty="0">
                        <a:solidFill>
                          <a:schemeClr val="tx1"/>
                        </a:solidFill>
                      </a:endParaRPr>
                    </a:p>
                  </a:txBody>
                  <a:tcPr/>
                </a:tc>
                <a:tc>
                  <a:txBody>
                    <a:bodyPr/>
                    <a:lstStyle/>
                    <a:p>
                      <a:r>
                        <a:rPr lang="en-US" sz="3200" dirty="0" smtClean="0">
                          <a:solidFill>
                            <a:schemeClr val="tx1"/>
                          </a:solidFill>
                        </a:rPr>
                        <a:t>What does this look like?</a:t>
                      </a:r>
                      <a:endParaRPr lang="en-US" sz="3200" dirty="0">
                        <a:solidFill>
                          <a:schemeClr val="tx1"/>
                        </a:solidFill>
                      </a:endParaRPr>
                    </a:p>
                  </a:txBody>
                  <a:tcPr/>
                </a:tc>
              </a:tr>
              <a:tr h="860709">
                <a:tc>
                  <a:txBody>
                    <a:bodyPr/>
                    <a:lstStyle/>
                    <a:p>
                      <a:endParaRPr lang="en-US" sz="3200" dirty="0"/>
                    </a:p>
                  </a:txBody>
                  <a:tcPr/>
                </a:tc>
                <a:tc>
                  <a:txBody>
                    <a:bodyPr/>
                    <a:lstStyle/>
                    <a:p>
                      <a:endParaRPr lang="en-US" sz="3200" dirty="0"/>
                    </a:p>
                  </a:txBody>
                  <a:tcPr/>
                </a:tc>
                <a:tc>
                  <a:txBody>
                    <a:bodyPr/>
                    <a:lstStyle/>
                    <a:p>
                      <a:endParaRPr lang="en-US" sz="3200" dirty="0"/>
                    </a:p>
                  </a:txBody>
                  <a:tcPr/>
                </a:tc>
              </a:tr>
              <a:tr h="860709">
                <a:tc>
                  <a:txBody>
                    <a:bodyPr/>
                    <a:lstStyle/>
                    <a:p>
                      <a:endParaRPr lang="en-US" sz="3200" dirty="0"/>
                    </a:p>
                  </a:txBody>
                  <a:tcPr/>
                </a:tc>
                <a:tc>
                  <a:txBody>
                    <a:bodyPr/>
                    <a:lstStyle/>
                    <a:p>
                      <a:endParaRPr lang="en-US" sz="3200"/>
                    </a:p>
                  </a:txBody>
                  <a:tcPr/>
                </a:tc>
                <a:tc>
                  <a:txBody>
                    <a:bodyPr/>
                    <a:lstStyle/>
                    <a:p>
                      <a:endParaRPr lang="en-US" sz="3200" dirty="0"/>
                    </a:p>
                  </a:txBody>
                  <a:tcPr/>
                </a:tc>
              </a:tr>
              <a:tr h="860709">
                <a:tc>
                  <a:txBody>
                    <a:bodyPr/>
                    <a:lstStyle/>
                    <a:p>
                      <a:endParaRPr lang="en-US" sz="3200"/>
                    </a:p>
                  </a:txBody>
                  <a:tcPr/>
                </a:tc>
                <a:tc>
                  <a:txBody>
                    <a:bodyPr/>
                    <a:lstStyle/>
                    <a:p>
                      <a:endParaRPr lang="en-US" sz="3200" dirty="0"/>
                    </a:p>
                  </a:txBody>
                  <a:tcPr/>
                </a:tc>
                <a:tc>
                  <a:txBody>
                    <a:bodyPr/>
                    <a:lstStyle/>
                    <a:p>
                      <a:endParaRPr lang="en-US" sz="3200" dirty="0"/>
                    </a:p>
                  </a:txBody>
                  <a:tcPr/>
                </a:tc>
              </a:tr>
            </a:tbl>
          </a:graphicData>
        </a:graphic>
      </p:graphicFrame>
    </p:spTree>
    <p:extLst>
      <p:ext uri="{BB962C8B-B14F-4D97-AF65-F5344CB8AC3E}">
        <p14:creationId xmlns:p14="http://schemas.microsoft.com/office/powerpoint/2010/main" val="3791301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for other projects</a:t>
            </a:r>
            <a:endParaRPr lang="en-US" dirty="0"/>
          </a:p>
        </p:txBody>
      </p:sp>
      <p:sp>
        <p:nvSpPr>
          <p:cNvPr id="3" name="Content Placeholder 2"/>
          <p:cNvSpPr>
            <a:spLocks noGrp="1"/>
          </p:cNvSpPr>
          <p:nvPr>
            <p:ph sz="half" idx="1"/>
          </p:nvPr>
        </p:nvSpPr>
        <p:spPr/>
        <p:txBody>
          <a:bodyPr/>
          <a:lstStyle/>
          <a:p>
            <a:r>
              <a:rPr lang="en-US" dirty="0" smtClean="0"/>
              <a:t>Guest speaker</a:t>
            </a:r>
          </a:p>
          <a:p>
            <a:r>
              <a:rPr lang="en-US" dirty="0" smtClean="0"/>
              <a:t>Book (leadership book)</a:t>
            </a:r>
          </a:p>
          <a:p>
            <a:r>
              <a:rPr lang="en-US" dirty="0" smtClean="0"/>
              <a:t>Ted talk assignment</a:t>
            </a:r>
          </a:p>
          <a:p>
            <a:r>
              <a:rPr lang="en-US" dirty="0" smtClean="0"/>
              <a:t>Stress management seminar</a:t>
            </a:r>
          </a:p>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197527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people become leaders?</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106883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 Leader is tough…</a:t>
            </a:r>
            <a:br>
              <a:rPr lang="en-US" dirty="0" smtClean="0"/>
            </a:br>
            <a:r>
              <a:rPr lang="en-US" dirty="0" smtClean="0"/>
              <a:t>Task concerns vs. people concerns</a:t>
            </a:r>
            <a:endParaRPr lang="en-US" dirty="0"/>
          </a:p>
        </p:txBody>
      </p:sp>
      <p:sp>
        <p:nvSpPr>
          <p:cNvPr id="6" name="Text Placeholder 5"/>
          <p:cNvSpPr>
            <a:spLocks noGrp="1"/>
          </p:cNvSpPr>
          <p:nvPr>
            <p:ph type="body" idx="1"/>
          </p:nvPr>
        </p:nvSpPr>
        <p:spPr/>
        <p:txBody>
          <a:bodyPr/>
          <a:lstStyle/>
          <a:p>
            <a:r>
              <a:rPr lang="en-US" dirty="0" smtClean="0"/>
              <a:t>TASK CONCERNS		</a:t>
            </a:r>
            <a:endParaRPr lang="en-US" dirty="0"/>
          </a:p>
        </p:txBody>
      </p:sp>
      <p:sp>
        <p:nvSpPr>
          <p:cNvPr id="7" name="Content Placeholder 6"/>
          <p:cNvSpPr>
            <a:spLocks noGrp="1"/>
          </p:cNvSpPr>
          <p:nvPr>
            <p:ph sz="half" idx="2"/>
          </p:nvPr>
        </p:nvSpPr>
        <p:spPr/>
        <p:txBody>
          <a:bodyPr/>
          <a:lstStyle/>
          <a:p>
            <a:endParaRPr lang="en-US"/>
          </a:p>
        </p:txBody>
      </p:sp>
      <p:sp>
        <p:nvSpPr>
          <p:cNvPr id="8" name="Text Placeholder 7"/>
          <p:cNvSpPr>
            <a:spLocks noGrp="1"/>
          </p:cNvSpPr>
          <p:nvPr>
            <p:ph type="body" sz="quarter" idx="3"/>
          </p:nvPr>
        </p:nvSpPr>
        <p:spPr/>
        <p:txBody>
          <a:bodyPr/>
          <a:lstStyle/>
          <a:p>
            <a:r>
              <a:rPr lang="en-US" dirty="0" smtClean="0"/>
              <a:t>PEOPLE CONCERNS</a:t>
            </a:r>
            <a:endParaRPr lang="en-US" dirty="0"/>
          </a:p>
        </p:txBody>
      </p:sp>
      <p:sp>
        <p:nvSpPr>
          <p:cNvPr id="9" name="Content Placeholder 8"/>
          <p:cNvSpPr>
            <a:spLocks noGrp="1"/>
          </p:cNvSpPr>
          <p:nvPr>
            <p:ph sz="quarter" idx="4"/>
          </p:nvPr>
        </p:nvSpPr>
        <p:spPr/>
        <p:txBody>
          <a:bodyPr/>
          <a:lstStyle/>
          <a:p>
            <a:endParaRPr lang="en-US"/>
          </a:p>
        </p:txBody>
      </p:sp>
    </p:spTree>
    <p:extLst>
      <p:ext uri="{BB962C8B-B14F-4D97-AF65-F5344CB8AC3E}">
        <p14:creationId xmlns:p14="http://schemas.microsoft.com/office/powerpoint/2010/main" val="3736950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 vs. managers – what’s the difference?</a:t>
            </a:r>
            <a:endParaRPr lang="en-US" dirty="0"/>
          </a:p>
        </p:txBody>
      </p:sp>
      <p:sp>
        <p:nvSpPr>
          <p:cNvPr id="3" name="Text Placeholder 2"/>
          <p:cNvSpPr>
            <a:spLocks noGrp="1"/>
          </p:cNvSpPr>
          <p:nvPr>
            <p:ph type="body" idx="1"/>
          </p:nvPr>
        </p:nvSpPr>
        <p:spPr/>
        <p:txBody>
          <a:bodyPr/>
          <a:lstStyle/>
          <a:p>
            <a:r>
              <a:rPr lang="en-US" dirty="0" smtClean="0"/>
              <a:t>Managers:		</a:t>
            </a:r>
            <a:endParaRPr lang="en-US" dirty="0"/>
          </a:p>
        </p:txBody>
      </p:sp>
      <p:sp>
        <p:nvSpPr>
          <p:cNvPr id="4" name="Content Placeholder 3"/>
          <p:cNvSpPr>
            <a:spLocks noGrp="1"/>
          </p:cNvSpPr>
          <p:nvPr>
            <p:ph sz="half" idx="2"/>
          </p:nvPr>
        </p:nvSpPr>
        <p:spPr/>
        <p:txBody>
          <a:bodyPr/>
          <a:lstStyle/>
          <a:p>
            <a:r>
              <a:rPr lang="en-US" dirty="0"/>
              <a:t>Focus on things</a:t>
            </a:r>
          </a:p>
          <a:p>
            <a:r>
              <a:rPr lang="en-US" dirty="0"/>
              <a:t>Do things right</a:t>
            </a:r>
          </a:p>
          <a:p>
            <a:r>
              <a:rPr lang="en-US" dirty="0"/>
              <a:t>Plan</a:t>
            </a:r>
          </a:p>
          <a:p>
            <a:r>
              <a:rPr lang="en-US" dirty="0"/>
              <a:t>Organize</a:t>
            </a:r>
          </a:p>
          <a:p>
            <a:r>
              <a:rPr lang="en-US" dirty="0"/>
              <a:t>Direct</a:t>
            </a:r>
          </a:p>
          <a:p>
            <a:r>
              <a:rPr lang="en-US" dirty="0"/>
              <a:t>Control</a:t>
            </a:r>
          </a:p>
          <a:p>
            <a:r>
              <a:rPr lang="en-US" dirty="0"/>
              <a:t>Follows the rules</a:t>
            </a:r>
          </a:p>
          <a:p>
            <a:endParaRPr lang="en-US" dirty="0"/>
          </a:p>
        </p:txBody>
      </p:sp>
      <p:sp>
        <p:nvSpPr>
          <p:cNvPr id="5" name="Text Placeholder 4"/>
          <p:cNvSpPr>
            <a:spLocks noGrp="1"/>
          </p:cNvSpPr>
          <p:nvPr>
            <p:ph type="body" sz="quarter" idx="3"/>
          </p:nvPr>
        </p:nvSpPr>
        <p:spPr/>
        <p:txBody>
          <a:bodyPr/>
          <a:lstStyle/>
          <a:p>
            <a:r>
              <a:rPr lang="en-US" dirty="0" smtClean="0"/>
              <a:t>Leaders:</a:t>
            </a:r>
            <a:endParaRPr lang="en-US" dirty="0"/>
          </a:p>
        </p:txBody>
      </p:sp>
      <p:sp>
        <p:nvSpPr>
          <p:cNvPr id="6" name="Content Placeholder 5"/>
          <p:cNvSpPr>
            <a:spLocks noGrp="1"/>
          </p:cNvSpPr>
          <p:nvPr>
            <p:ph sz="quarter" idx="4"/>
          </p:nvPr>
        </p:nvSpPr>
        <p:spPr/>
        <p:txBody>
          <a:bodyPr/>
          <a:lstStyle/>
          <a:p>
            <a:r>
              <a:rPr lang="en-US" dirty="0"/>
              <a:t>Focus on people</a:t>
            </a:r>
          </a:p>
          <a:p>
            <a:r>
              <a:rPr lang="en-US" dirty="0"/>
              <a:t>Do the right things</a:t>
            </a:r>
          </a:p>
          <a:p>
            <a:r>
              <a:rPr lang="en-US" dirty="0"/>
              <a:t>Inspire</a:t>
            </a:r>
          </a:p>
          <a:p>
            <a:r>
              <a:rPr lang="en-US" dirty="0"/>
              <a:t>Influence</a:t>
            </a:r>
          </a:p>
          <a:p>
            <a:r>
              <a:rPr lang="en-US" dirty="0"/>
              <a:t>Motivate</a:t>
            </a:r>
          </a:p>
          <a:p>
            <a:r>
              <a:rPr lang="en-US" dirty="0"/>
              <a:t>Build </a:t>
            </a:r>
          </a:p>
          <a:p>
            <a:r>
              <a:rPr lang="en-US" dirty="0"/>
              <a:t>Shape entities</a:t>
            </a:r>
          </a:p>
          <a:p>
            <a:endParaRPr lang="en-US" dirty="0"/>
          </a:p>
        </p:txBody>
      </p:sp>
    </p:spTree>
    <p:extLst>
      <p:ext uri="{BB962C8B-B14F-4D97-AF65-F5344CB8AC3E}">
        <p14:creationId xmlns:p14="http://schemas.microsoft.com/office/powerpoint/2010/main" val="4120235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Common activities – managers &amp; leaders	- The 4 functions</a:t>
            </a:r>
            <a:endParaRPr lang="en-US" dirty="0"/>
          </a:p>
        </p:txBody>
      </p:sp>
      <p:sp>
        <p:nvSpPr>
          <p:cNvPr id="8" name="Content Placeholder 7"/>
          <p:cNvSpPr>
            <a:spLocks noGrp="1"/>
          </p:cNvSpPr>
          <p:nvPr>
            <p:ph idx="1"/>
          </p:nvPr>
        </p:nvSpPr>
        <p:spPr/>
        <p:txBody>
          <a:bodyPr/>
          <a:lstStyle/>
          <a:p>
            <a:r>
              <a:rPr lang="en-US" dirty="0" smtClean="0"/>
              <a:t>Planning</a:t>
            </a:r>
          </a:p>
          <a:p>
            <a:r>
              <a:rPr lang="en-US" dirty="0" smtClean="0"/>
              <a:t>Organizing</a:t>
            </a:r>
          </a:p>
          <a:p>
            <a:r>
              <a:rPr lang="en-US" dirty="0" smtClean="0"/>
              <a:t>Directing</a:t>
            </a:r>
          </a:p>
          <a:p>
            <a:r>
              <a:rPr lang="en-US" dirty="0" smtClean="0"/>
              <a:t>Controlling</a:t>
            </a:r>
          </a:p>
          <a:p>
            <a:endParaRPr lang="en-US" dirty="0" smtClean="0"/>
          </a:p>
          <a:p>
            <a:endParaRPr lang="en-US" dirty="0"/>
          </a:p>
        </p:txBody>
      </p:sp>
    </p:spTree>
    <p:extLst>
      <p:ext uri="{BB962C8B-B14F-4D97-AF65-F5344CB8AC3E}">
        <p14:creationId xmlns:p14="http://schemas.microsoft.com/office/powerpoint/2010/main" val="2963409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planning</a:t>
            </a:r>
            <a:endParaRPr lang="en-US" dirty="0"/>
          </a:p>
        </p:txBody>
      </p:sp>
      <p:sp>
        <p:nvSpPr>
          <p:cNvPr id="5" name="Text Placeholder 4"/>
          <p:cNvSpPr>
            <a:spLocks noGrp="1"/>
          </p:cNvSpPr>
          <p:nvPr>
            <p:ph type="body" idx="1"/>
          </p:nvPr>
        </p:nvSpPr>
        <p:spPr/>
        <p:txBody>
          <a:bodyPr/>
          <a:lstStyle/>
          <a:p>
            <a:r>
              <a:rPr lang="en-US" dirty="0" smtClean="0"/>
              <a:t>Manager 	</a:t>
            </a:r>
            <a:endParaRPr lang="en-US" dirty="0"/>
          </a:p>
        </p:txBody>
      </p:sp>
      <p:sp>
        <p:nvSpPr>
          <p:cNvPr id="6" name="Content Placeholder 5"/>
          <p:cNvSpPr>
            <a:spLocks noGrp="1"/>
          </p:cNvSpPr>
          <p:nvPr>
            <p:ph sz="half" idx="2"/>
          </p:nvPr>
        </p:nvSpPr>
        <p:spPr/>
        <p:txBody>
          <a:bodyPr/>
          <a:lstStyle/>
          <a:p>
            <a:r>
              <a:rPr lang="en-US" dirty="0"/>
              <a:t>Planning</a:t>
            </a:r>
          </a:p>
          <a:p>
            <a:r>
              <a:rPr lang="en-US" dirty="0"/>
              <a:t>Budgeting</a:t>
            </a:r>
          </a:p>
          <a:p>
            <a:r>
              <a:rPr lang="en-US" dirty="0"/>
              <a:t>Sets targets</a:t>
            </a:r>
          </a:p>
          <a:p>
            <a:r>
              <a:rPr lang="en-US" dirty="0"/>
              <a:t>Establishes detailed steps</a:t>
            </a:r>
          </a:p>
          <a:p>
            <a:r>
              <a:rPr lang="en-US" dirty="0"/>
              <a:t>Allocates resources</a:t>
            </a:r>
          </a:p>
          <a:p>
            <a:endParaRPr lang="en-US" dirty="0"/>
          </a:p>
        </p:txBody>
      </p:sp>
      <p:sp>
        <p:nvSpPr>
          <p:cNvPr id="7" name="Text Placeholder 6"/>
          <p:cNvSpPr>
            <a:spLocks noGrp="1"/>
          </p:cNvSpPr>
          <p:nvPr>
            <p:ph type="body" sz="quarter" idx="3"/>
          </p:nvPr>
        </p:nvSpPr>
        <p:spPr/>
        <p:txBody>
          <a:bodyPr/>
          <a:lstStyle/>
          <a:p>
            <a:r>
              <a:rPr lang="en-US" dirty="0" smtClean="0"/>
              <a:t>Leader</a:t>
            </a:r>
            <a:endParaRPr lang="en-US" dirty="0"/>
          </a:p>
        </p:txBody>
      </p:sp>
      <p:sp>
        <p:nvSpPr>
          <p:cNvPr id="8" name="Content Placeholder 7"/>
          <p:cNvSpPr>
            <a:spLocks noGrp="1"/>
          </p:cNvSpPr>
          <p:nvPr>
            <p:ph sz="quarter" idx="4"/>
          </p:nvPr>
        </p:nvSpPr>
        <p:spPr/>
        <p:txBody>
          <a:bodyPr/>
          <a:lstStyle/>
          <a:p>
            <a:r>
              <a:rPr lang="en-US" dirty="0"/>
              <a:t>Devises strategy</a:t>
            </a:r>
          </a:p>
          <a:p>
            <a:r>
              <a:rPr lang="en-US" dirty="0"/>
              <a:t>Sets direction</a:t>
            </a:r>
          </a:p>
          <a:p>
            <a:r>
              <a:rPr lang="en-US" dirty="0"/>
              <a:t>Creates vision</a:t>
            </a:r>
          </a:p>
          <a:p>
            <a:endParaRPr lang="en-US" dirty="0"/>
          </a:p>
        </p:txBody>
      </p:sp>
    </p:spTree>
    <p:extLst>
      <p:ext uri="{BB962C8B-B14F-4D97-AF65-F5344CB8AC3E}">
        <p14:creationId xmlns:p14="http://schemas.microsoft.com/office/powerpoint/2010/main" val="2140544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9, 2015</a:t>
            </a:r>
            <a:endParaRPr lang="en-US" dirty="0"/>
          </a:p>
        </p:txBody>
      </p:sp>
      <p:sp>
        <p:nvSpPr>
          <p:cNvPr id="3" name="Content Placeholder 2"/>
          <p:cNvSpPr>
            <a:spLocks noGrp="1"/>
          </p:cNvSpPr>
          <p:nvPr>
            <p:ph idx="1"/>
          </p:nvPr>
        </p:nvSpPr>
        <p:spPr>
          <a:xfrm>
            <a:off x="1024128" y="1828799"/>
            <a:ext cx="10279748" cy="4843167"/>
          </a:xfrm>
        </p:spPr>
        <p:txBody>
          <a:bodyPr>
            <a:normAutofit/>
          </a:bodyPr>
          <a:lstStyle/>
          <a:p>
            <a:pPr marL="457200" indent="-457200">
              <a:buFont typeface="+mj-lt"/>
              <a:buAutoNum type="arabicPeriod"/>
            </a:pPr>
            <a:r>
              <a:rPr lang="en-US" sz="2800" dirty="0" smtClean="0"/>
              <a:t>Work on your project with your group</a:t>
            </a:r>
          </a:p>
          <a:p>
            <a:pPr marL="630936" lvl="1" indent="-457200">
              <a:buFont typeface="+mj-lt"/>
              <a:buAutoNum type="arabicPeriod"/>
            </a:pPr>
            <a:r>
              <a:rPr lang="en-US" sz="2400" dirty="0" smtClean="0"/>
              <a:t>We will have “ice-breaker” day on Friday (we may have to spill over to Monday)</a:t>
            </a:r>
          </a:p>
          <a:p>
            <a:pPr marL="630936" lvl="1" indent="-457200">
              <a:buFont typeface="+mj-lt"/>
              <a:buAutoNum type="arabicPeriod"/>
            </a:pPr>
            <a:r>
              <a:rPr lang="en-US" sz="2400" dirty="0" smtClean="0"/>
              <a:t>After your game prepare some information about what sort of leadership skills, community building skills, or teamwork skills your activity promotes</a:t>
            </a:r>
          </a:p>
          <a:p>
            <a:pPr marL="630936" lvl="1" indent="-457200">
              <a:buFont typeface="+mj-lt"/>
              <a:buAutoNum type="arabicPeriod"/>
            </a:pPr>
            <a:r>
              <a:rPr lang="en-US" sz="2400" dirty="0" smtClean="0"/>
              <a:t>Type this up, as well as a description of your activity</a:t>
            </a:r>
          </a:p>
          <a:p>
            <a:pPr marL="630936" lvl="1" indent="-457200">
              <a:buFont typeface="+mj-lt"/>
              <a:buAutoNum type="arabicPeriod"/>
            </a:pPr>
            <a:r>
              <a:rPr lang="en-US" sz="2400" dirty="0" smtClean="0"/>
              <a:t>Tomorrow you will be given about 30 minutes or so for final preparations </a:t>
            </a:r>
          </a:p>
          <a:p>
            <a:pPr marL="457200" indent="-457200">
              <a:buFont typeface="+mj-lt"/>
              <a:buAutoNum type="arabicPeriod"/>
            </a:pPr>
            <a:r>
              <a:rPr lang="en-US" sz="2800" dirty="0" smtClean="0"/>
              <a:t>Mafia/more icebreakers </a:t>
            </a:r>
          </a:p>
          <a:p>
            <a:pPr marL="457200" indent="-457200">
              <a:buFont typeface="+mj-lt"/>
              <a:buAutoNum type="arabicPeriod"/>
            </a:pPr>
            <a:r>
              <a:rPr lang="en-US" sz="2800" dirty="0" smtClean="0"/>
              <a:t>Homework: watch the Ted Talks video on “Everyday Leadership” posted on the website under lecture notes (it’s only six minutes!)– be prepared to discuss this video tomorrow in class</a:t>
            </a:r>
            <a:endParaRPr lang="en-US" sz="2800" dirty="0"/>
          </a:p>
        </p:txBody>
      </p:sp>
    </p:spTree>
    <p:extLst>
      <p:ext uri="{BB962C8B-B14F-4D97-AF65-F5344CB8AC3E}">
        <p14:creationId xmlns:p14="http://schemas.microsoft.com/office/powerpoint/2010/main" val="1668614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organizing</a:t>
            </a:r>
            <a:endParaRPr lang="en-US" dirty="0"/>
          </a:p>
        </p:txBody>
      </p:sp>
      <p:sp>
        <p:nvSpPr>
          <p:cNvPr id="5" name="Text Placeholder 4"/>
          <p:cNvSpPr>
            <a:spLocks noGrp="1"/>
          </p:cNvSpPr>
          <p:nvPr>
            <p:ph type="body" idx="1"/>
          </p:nvPr>
        </p:nvSpPr>
        <p:spPr/>
        <p:txBody>
          <a:bodyPr/>
          <a:lstStyle/>
          <a:p>
            <a:r>
              <a:rPr lang="en-US" dirty="0" smtClean="0"/>
              <a:t>Manager 	</a:t>
            </a:r>
            <a:endParaRPr lang="en-US" dirty="0"/>
          </a:p>
        </p:txBody>
      </p:sp>
      <p:sp>
        <p:nvSpPr>
          <p:cNvPr id="6" name="Content Placeholder 5"/>
          <p:cNvSpPr>
            <a:spLocks noGrp="1"/>
          </p:cNvSpPr>
          <p:nvPr>
            <p:ph sz="half" idx="2"/>
          </p:nvPr>
        </p:nvSpPr>
        <p:spPr/>
        <p:txBody>
          <a:bodyPr/>
          <a:lstStyle/>
          <a:p>
            <a:r>
              <a:rPr lang="en-US" dirty="0"/>
              <a:t>Creates structure</a:t>
            </a:r>
          </a:p>
          <a:p>
            <a:r>
              <a:rPr lang="en-US" dirty="0"/>
              <a:t>Job descriptions</a:t>
            </a:r>
          </a:p>
          <a:p>
            <a:r>
              <a:rPr lang="en-US" dirty="0"/>
              <a:t>Staffing </a:t>
            </a:r>
          </a:p>
          <a:p>
            <a:r>
              <a:rPr lang="en-US" dirty="0"/>
              <a:t>Hierarchy</a:t>
            </a:r>
          </a:p>
          <a:p>
            <a:r>
              <a:rPr lang="en-US" dirty="0"/>
              <a:t>Delegates</a:t>
            </a:r>
          </a:p>
          <a:p>
            <a:r>
              <a:rPr lang="en-US" dirty="0"/>
              <a:t>Training</a:t>
            </a:r>
          </a:p>
          <a:p>
            <a:endParaRPr lang="en-US" dirty="0"/>
          </a:p>
        </p:txBody>
      </p:sp>
      <p:sp>
        <p:nvSpPr>
          <p:cNvPr id="7" name="Text Placeholder 6"/>
          <p:cNvSpPr>
            <a:spLocks noGrp="1"/>
          </p:cNvSpPr>
          <p:nvPr>
            <p:ph type="body" sz="quarter" idx="3"/>
          </p:nvPr>
        </p:nvSpPr>
        <p:spPr/>
        <p:txBody>
          <a:bodyPr/>
          <a:lstStyle/>
          <a:p>
            <a:r>
              <a:rPr lang="en-US" dirty="0" smtClean="0"/>
              <a:t>Leader</a:t>
            </a:r>
            <a:endParaRPr lang="en-US" dirty="0"/>
          </a:p>
        </p:txBody>
      </p:sp>
      <p:sp>
        <p:nvSpPr>
          <p:cNvPr id="8" name="Content Placeholder 7"/>
          <p:cNvSpPr>
            <a:spLocks noGrp="1"/>
          </p:cNvSpPr>
          <p:nvPr>
            <p:ph sz="quarter" idx="4"/>
          </p:nvPr>
        </p:nvSpPr>
        <p:spPr/>
        <p:txBody>
          <a:bodyPr/>
          <a:lstStyle/>
          <a:p>
            <a:r>
              <a:rPr lang="en-US" dirty="0"/>
              <a:t>Gets people on board for strategy</a:t>
            </a:r>
          </a:p>
          <a:p>
            <a:r>
              <a:rPr lang="en-US" dirty="0"/>
              <a:t>Communication</a:t>
            </a:r>
          </a:p>
          <a:p>
            <a:r>
              <a:rPr lang="en-US" dirty="0"/>
              <a:t>Networks</a:t>
            </a:r>
          </a:p>
        </p:txBody>
      </p:sp>
    </p:spTree>
    <p:extLst>
      <p:ext uri="{BB962C8B-B14F-4D97-AF65-F5344CB8AC3E}">
        <p14:creationId xmlns:p14="http://schemas.microsoft.com/office/powerpoint/2010/main" val="823123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directing</a:t>
            </a:r>
            <a:endParaRPr lang="en-US" dirty="0"/>
          </a:p>
        </p:txBody>
      </p:sp>
      <p:sp>
        <p:nvSpPr>
          <p:cNvPr id="5" name="Text Placeholder 4"/>
          <p:cNvSpPr>
            <a:spLocks noGrp="1"/>
          </p:cNvSpPr>
          <p:nvPr>
            <p:ph type="body" idx="1"/>
          </p:nvPr>
        </p:nvSpPr>
        <p:spPr/>
        <p:txBody>
          <a:bodyPr/>
          <a:lstStyle/>
          <a:p>
            <a:r>
              <a:rPr lang="en-US" dirty="0" smtClean="0"/>
              <a:t>Manager	</a:t>
            </a:r>
            <a:endParaRPr lang="en-US" dirty="0"/>
          </a:p>
        </p:txBody>
      </p:sp>
      <p:sp>
        <p:nvSpPr>
          <p:cNvPr id="6" name="Content Placeholder 5"/>
          <p:cNvSpPr>
            <a:spLocks noGrp="1"/>
          </p:cNvSpPr>
          <p:nvPr>
            <p:ph sz="half" idx="2"/>
          </p:nvPr>
        </p:nvSpPr>
        <p:spPr/>
        <p:txBody>
          <a:bodyPr/>
          <a:lstStyle/>
          <a:p>
            <a:r>
              <a:rPr lang="en-US" dirty="0"/>
              <a:t>Solves problems</a:t>
            </a:r>
          </a:p>
          <a:p>
            <a:r>
              <a:rPr lang="en-US" dirty="0"/>
              <a:t>Negotiates </a:t>
            </a:r>
          </a:p>
          <a:p>
            <a:r>
              <a:rPr lang="en-US" dirty="0"/>
              <a:t>Brings to consensus</a:t>
            </a:r>
          </a:p>
        </p:txBody>
      </p:sp>
      <p:sp>
        <p:nvSpPr>
          <p:cNvPr id="7" name="Text Placeholder 6"/>
          <p:cNvSpPr>
            <a:spLocks noGrp="1"/>
          </p:cNvSpPr>
          <p:nvPr>
            <p:ph type="body" sz="quarter" idx="3"/>
          </p:nvPr>
        </p:nvSpPr>
        <p:spPr/>
        <p:txBody>
          <a:bodyPr/>
          <a:lstStyle/>
          <a:p>
            <a:r>
              <a:rPr lang="en-US" dirty="0" smtClean="0"/>
              <a:t>Leader</a:t>
            </a:r>
            <a:endParaRPr lang="en-US" dirty="0"/>
          </a:p>
        </p:txBody>
      </p:sp>
      <p:sp>
        <p:nvSpPr>
          <p:cNvPr id="8" name="Content Placeholder 7"/>
          <p:cNvSpPr>
            <a:spLocks noGrp="1"/>
          </p:cNvSpPr>
          <p:nvPr>
            <p:ph sz="quarter" idx="4"/>
          </p:nvPr>
        </p:nvSpPr>
        <p:spPr/>
        <p:txBody>
          <a:bodyPr/>
          <a:lstStyle/>
          <a:p>
            <a:r>
              <a:rPr lang="en-US" dirty="0"/>
              <a:t>Empowers people</a:t>
            </a:r>
          </a:p>
          <a:p>
            <a:r>
              <a:rPr lang="en-US" dirty="0"/>
              <a:t>Cheerleader</a:t>
            </a:r>
          </a:p>
          <a:p>
            <a:endParaRPr lang="en-US" dirty="0"/>
          </a:p>
        </p:txBody>
      </p:sp>
    </p:spTree>
    <p:extLst>
      <p:ext uri="{BB962C8B-B14F-4D97-AF65-F5344CB8AC3E}">
        <p14:creationId xmlns:p14="http://schemas.microsoft.com/office/powerpoint/2010/main" val="1893891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controlling</a:t>
            </a:r>
            <a:endParaRPr lang="en-US" dirty="0"/>
          </a:p>
        </p:txBody>
      </p:sp>
      <p:sp>
        <p:nvSpPr>
          <p:cNvPr id="5" name="Text Placeholder 4"/>
          <p:cNvSpPr>
            <a:spLocks noGrp="1"/>
          </p:cNvSpPr>
          <p:nvPr>
            <p:ph type="body" idx="1"/>
          </p:nvPr>
        </p:nvSpPr>
        <p:spPr/>
        <p:txBody>
          <a:bodyPr/>
          <a:lstStyle/>
          <a:p>
            <a:r>
              <a:rPr lang="en-US" dirty="0" smtClean="0"/>
              <a:t>Manager	</a:t>
            </a:r>
            <a:endParaRPr lang="en-US" dirty="0"/>
          </a:p>
        </p:txBody>
      </p:sp>
      <p:sp>
        <p:nvSpPr>
          <p:cNvPr id="6" name="Content Placeholder 5"/>
          <p:cNvSpPr>
            <a:spLocks noGrp="1"/>
          </p:cNvSpPr>
          <p:nvPr>
            <p:ph sz="half" idx="2"/>
          </p:nvPr>
        </p:nvSpPr>
        <p:spPr/>
        <p:txBody>
          <a:bodyPr/>
          <a:lstStyle/>
          <a:p>
            <a:r>
              <a:rPr lang="en-US" dirty="0"/>
              <a:t>Implements control systems</a:t>
            </a:r>
          </a:p>
          <a:p>
            <a:r>
              <a:rPr lang="en-US" dirty="0"/>
              <a:t> Performance measures</a:t>
            </a:r>
          </a:p>
          <a:p>
            <a:r>
              <a:rPr lang="en-US" dirty="0"/>
              <a:t>Identifies variances</a:t>
            </a:r>
          </a:p>
          <a:p>
            <a:r>
              <a:rPr lang="en-US" dirty="0"/>
              <a:t>Fixes variances</a:t>
            </a:r>
          </a:p>
          <a:p>
            <a:endParaRPr lang="en-US" dirty="0"/>
          </a:p>
        </p:txBody>
      </p:sp>
      <p:sp>
        <p:nvSpPr>
          <p:cNvPr id="7" name="Text Placeholder 6"/>
          <p:cNvSpPr>
            <a:spLocks noGrp="1"/>
          </p:cNvSpPr>
          <p:nvPr>
            <p:ph type="body" sz="quarter" idx="3"/>
          </p:nvPr>
        </p:nvSpPr>
        <p:spPr/>
        <p:txBody>
          <a:bodyPr/>
          <a:lstStyle/>
          <a:p>
            <a:r>
              <a:rPr lang="en-US" dirty="0" smtClean="0"/>
              <a:t>Leader</a:t>
            </a:r>
            <a:endParaRPr lang="en-US" dirty="0"/>
          </a:p>
        </p:txBody>
      </p:sp>
      <p:sp>
        <p:nvSpPr>
          <p:cNvPr id="8" name="Content Placeholder 7"/>
          <p:cNvSpPr>
            <a:spLocks noGrp="1"/>
          </p:cNvSpPr>
          <p:nvPr>
            <p:ph sz="quarter" idx="4"/>
          </p:nvPr>
        </p:nvSpPr>
        <p:spPr/>
        <p:txBody>
          <a:bodyPr/>
          <a:lstStyle/>
          <a:p>
            <a:r>
              <a:rPr lang="en-US" dirty="0"/>
              <a:t>Motivate</a:t>
            </a:r>
          </a:p>
          <a:p>
            <a:r>
              <a:rPr lang="en-US" dirty="0"/>
              <a:t>Inspire</a:t>
            </a:r>
          </a:p>
          <a:p>
            <a:r>
              <a:rPr lang="en-US" dirty="0"/>
              <a:t>Gives sense of accomplishment</a:t>
            </a:r>
          </a:p>
        </p:txBody>
      </p:sp>
    </p:spTree>
    <p:extLst>
      <p:ext uri="{BB962C8B-B14F-4D97-AF65-F5344CB8AC3E}">
        <p14:creationId xmlns:p14="http://schemas.microsoft.com/office/powerpoint/2010/main" val="855350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Ted Talk – “How Great Leaders inspire action”</a:t>
            </a:r>
            <a:endParaRPr lang="en-US" dirty="0"/>
          </a:p>
        </p:txBody>
      </p:sp>
      <p:sp>
        <p:nvSpPr>
          <p:cNvPr id="3" name="Text Placeholder 2"/>
          <p:cNvSpPr>
            <a:spLocks noGrp="1"/>
          </p:cNvSpPr>
          <p:nvPr>
            <p:ph idx="1"/>
          </p:nvPr>
        </p:nvSpPr>
        <p:spPr/>
        <p:txBody>
          <a:bodyPr/>
          <a:lstStyle/>
          <a:p>
            <a:r>
              <a:rPr lang="en-US" dirty="0" smtClean="0"/>
              <a:t>Make some notes!</a:t>
            </a:r>
          </a:p>
          <a:p>
            <a:pPr>
              <a:buFontTx/>
              <a:buChar char="-"/>
            </a:pPr>
            <a:r>
              <a:rPr lang="en-US" dirty="0" smtClean="0"/>
              <a:t>Apple</a:t>
            </a:r>
          </a:p>
          <a:p>
            <a:pPr>
              <a:buFontTx/>
              <a:buChar char="-"/>
            </a:pPr>
            <a:r>
              <a:rPr lang="en-US" dirty="0" smtClean="0"/>
              <a:t>The Wright Brothers</a:t>
            </a:r>
          </a:p>
          <a:p>
            <a:pPr>
              <a:buFontTx/>
              <a:buChar char="-"/>
            </a:pPr>
            <a:r>
              <a:rPr lang="en-US" dirty="0" smtClean="0"/>
              <a:t>TiVo</a:t>
            </a:r>
          </a:p>
          <a:p>
            <a:pPr>
              <a:buFontTx/>
              <a:buChar char="-"/>
            </a:pPr>
            <a:r>
              <a:rPr lang="en-US" dirty="0" smtClean="0"/>
              <a:t>Martin Luther King Jr. </a:t>
            </a:r>
          </a:p>
          <a:p>
            <a:pPr>
              <a:buFontTx/>
              <a:buChar char="-"/>
            </a:pPr>
            <a:r>
              <a:rPr lang="en-US" dirty="0" smtClean="0"/>
              <a:t>How do great leaders inspire action?  </a:t>
            </a:r>
          </a:p>
          <a:p>
            <a:pPr>
              <a:buFontTx/>
              <a:buChar char="-"/>
            </a:pPr>
            <a:endParaRPr lang="en-US" dirty="0"/>
          </a:p>
        </p:txBody>
      </p:sp>
    </p:spTree>
    <p:extLst>
      <p:ext uri="{BB962C8B-B14F-4D97-AF65-F5344CB8AC3E}">
        <p14:creationId xmlns:p14="http://schemas.microsoft.com/office/powerpoint/2010/main" val="307396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remarks…</a:t>
            </a:r>
            <a:endParaRPr lang="en-US" dirty="0"/>
          </a:p>
        </p:txBody>
      </p:sp>
      <p:sp>
        <p:nvSpPr>
          <p:cNvPr id="3" name="Content Placeholder 2"/>
          <p:cNvSpPr>
            <a:spLocks noGrp="1"/>
          </p:cNvSpPr>
          <p:nvPr>
            <p:ph idx="1"/>
          </p:nvPr>
        </p:nvSpPr>
        <p:spPr/>
        <p:txBody>
          <a:bodyPr/>
          <a:lstStyle/>
          <a:p>
            <a:r>
              <a:rPr lang="en-US" dirty="0" smtClean="0"/>
              <a:t>“Leaders </a:t>
            </a:r>
            <a:r>
              <a:rPr lang="en-US" dirty="0"/>
              <a:t>hold a position of power or authority, but those who lead inspire us. Whether they're individuals or organizations, we follow those who lead, not because we have to, but because we want to. We follow those who lead, not for them, but for ourselves. And it's those who start with "why" that have the ability to inspire those around them or find others who inspire them</a:t>
            </a:r>
            <a:r>
              <a:rPr lang="en-US" dirty="0" smtClean="0"/>
              <a:t>.” </a:t>
            </a:r>
            <a:endParaRPr lang="en-US" dirty="0"/>
          </a:p>
        </p:txBody>
      </p:sp>
    </p:spTree>
    <p:extLst>
      <p:ext uri="{BB962C8B-B14F-4D97-AF65-F5344CB8AC3E}">
        <p14:creationId xmlns:p14="http://schemas.microsoft.com/office/powerpoint/2010/main" val="3188254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28, 2015</a:t>
            </a:r>
            <a:br>
              <a:rPr lang="en-US" dirty="0" smtClean="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Finish note on 4 functions of managers and leaders</a:t>
            </a:r>
          </a:p>
          <a:p>
            <a:pPr>
              <a:buFont typeface="Wingdings" panose="05000000000000000000" pitchFamily="2" charset="2"/>
              <a:buChar char="Ø"/>
            </a:pPr>
            <a:r>
              <a:rPr lang="en-US" dirty="0" smtClean="0"/>
              <a:t>Discussion – Competing Values framework and Leadership Roles, Leadership Role Self Assessment </a:t>
            </a:r>
          </a:p>
          <a:p>
            <a:pPr>
              <a:buFont typeface="Wingdings" panose="05000000000000000000" pitchFamily="2" charset="2"/>
              <a:buChar char="Ø"/>
            </a:pPr>
            <a:r>
              <a:rPr lang="en-US" dirty="0" smtClean="0"/>
              <a:t>Work on proposal (30 minutes)</a:t>
            </a:r>
            <a:endParaRPr lang="en-US" dirty="0"/>
          </a:p>
        </p:txBody>
      </p:sp>
    </p:spTree>
    <p:extLst>
      <p:ext uri="{BB962C8B-B14F-4D97-AF65-F5344CB8AC3E}">
        <p14:creationId xmlns:p14="http://schemas.microsoft.com/office/powerpoint/2010/main" val="381333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10, 2015</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Discussion – </a:t>
            </a:r>
            <a:r>
              <a:rPr lang="en-US" sz="3200" dirty="0" err="1" smtClean="0"/>
              <a:t>TedTalks</a:t>
            </a:r>
            <a:r>
              <a:rPr lang="en-US" sz="3200" dirty="0" smtClean="0"/>
              <a:t> – “Everyday Leadership” (15 min)</a:t>
            </a:r>
          </a:p>
          <a:p>
            <a:pPr marL="457200" indent="-457200">
              <a:buFont typeface="+mj-lt"/>
              <a:buAutoNum type="arabicPeriod"/>
            </a:pPr>
            <a:r>
              <a:rPr lang="en-US" sz="3200" dirty="0" smtClean="0"/>
              <a:t>Work with your group to finalize your icebreaker activity (30 min) – we will go tomorrow!! We will draw for dates.</a:t>
            </a:r>
          </a:p>
          <a:p>
            <a:pPr marL="457200" indent="-457200">
              <a:buFont typeface="+mj-lt"/>
              <a:buAutoNum type="arabicPeriod"/>
            </a:pPr>
            <a:r>
              <a:rPr lang="en-US" sz="3200" dirty="0" smtClean="0"/>
              <a:t>Mafia (the remainder of the class)</a:t>
            </a:r>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735256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28016"/>
            <a:ext cx="9720072" cy="1499616"/>
          </a:xfrm>
        </p:spPr>
        <p:txBody>
          <a:bodyPr/>
          <a:lstStyle/>
          <a:p>
            <a:r>
              <a:rPr lang="en-US" dirty="0" smtClean="0"/>
              <a:t>Roundtable discussion – Everyday Leadership</a:t>
            </a:r>
            <a:endParaRPr lang="en-US" dirty="0"/>
          </a:p>
        </p:txBody>
      </p:sp>
      <p:sp>
        <p:nvSpPr>
          <p:cNvPr id="3" name="Content Placeholder 2"/>
          <p:cNvSpPr>
            <a:spLocks noGrp="1"/>
          </p:cNvSpPr>
          <p:nvPr>
            <p:ph idx="1"/>
          </p:nvPr>
        </p:nvSpPr>
        <p:spPr>
          <a:xfrm>
            <a:off x="186267" y="1466194"/>
            <a:ext cx="12005733" cy="4480560"/>
          </a:xfrm>
        </p:spPr>
        <p:txBody>
          <a:bodyPr>
            <a:noAutofit/>
          </a:bodyPr>
          <a:lstStyle/>
          <a:p>
            <a:pPr marL="457200" indent="-457200">
              <a:buFont typeface="+mj-lt"/>
              <a:buAutoNum type="arabicPeriod"/>
            </a:pPr>
            <a:r>
              <a:rPr lang="en-US" sz="2800" dirty="0" smtClean="0"/>
              <a:t>Drew Dudley states at </a:t>
            </a:r>
            <a:r>
              <a:rPr lang="en-US" sz="2800" dirty="0"/>
              <a:t>the beginning of the talk that </a:t>
            </a:r>
            <a:r>
              <a:rPr lang="en-US" sz="2800" dirty="0" smtClean="0"/>
              <a:t>“we </a:t>
            </a:r>
            <a:r>
              <a:rPr lang="en-US" sz="2800" dirty="0"/>
              <a:t>have made leadership into something bigger than us. We've made into something beyond us. We've made it about changing the world</a:t>
            </a:r>
            <a:r>
              <a:rPr lang="en-US" sz="2800" dirty="0" smtClean="0"/>
              <a:t>.” In terms of Dudley’s standpoint, what is the problem with this view on leadership?</a:t>
            </a:r>
          </a:p>
          <a:p>
            <a:pPr marL="457200" indent="-457200">
              <a:buFont typeface="+mj-lt"/>
              <a:buAutoNum type="arabicPeriod"/>
            </a:pPr>
            <a:r>
              <a:rPr lang="en-US" sz="2800" dirty="0" smtClean="0"/>
              <a:t>How </a:t>
            </a:r>
            <a:r>
              <a:rPr lang="en-US" sz="2800" dirty="0"/>
              <a:t>many of you guys have </a:t>
            </a:r>
            <a:r>
              <a:rPr lang="en-US" sz="2800" dirty="0" smtClean="0"/>
              <a:t>had a </a:t>
            </a:r>
            <a:r>
              <a:rPr lang="en-US" sz="2800" dirty="0"/>
              <a:t>lollipop moment, a moment where someone said something or did something that you feel fundamentally made your life better? </a:t>
            </a:r>
            <a:r>
              <a:rPr lang="en-US" sz="2800" dirty="0" smtClean="0"/>
              <a:t>Explain. </a:t>
            </a:r>
          </a:p>
          <a:p>
            <a:pPr marL="457200" indent="-457200">
              <a:buFont typeface="+mj-lt"/>
              <a:buAutoNum type="arabicPeriod"/>
            </a:pPr>
            <a:r>
              <a:rPr lang="en-US" sz="2800" dirty="0" smtClean="0"/>
              <a:t>How can you be that person to make someone’s life better? Explain.</a:t>
            </a:r>
          </a:p>
          <a:p>
            <a:pPr marL="457200" indent="-457200">
              <a:buFont typeface="+mj-lt"/>
              <a:buAutoNum type="arabicPeriod"/>
            </a:pPr>
            <a:r>
              <a:rPr lang="en-US" sz="2800" dirty="0" smtClean="0"/>
              <a:t>Is this type of “everyday leadership” attainable in the workplace? Explain. </a:t>
            </a:r>
          </a:p>
          <a:p>
            <a:pPr marL="457200" indent="-457200">
              <a:buFont typeface="+mj-lt"/>
              <a:buAutoNum type="arabicPeriod"/>
            </a:pPr>
            <a:r>
              <a:rPr lang="en-US" sz="2800" dirty="0" smtClean="0"/>
              <a:t>What does Dudley offer as a new definition of leadership?  Do you agree with Dudley’s closing remarks? Explain. </a:t>
            </a:r>
          </a:p>
        </p:txBody>
      </p:sp>
    </p:spTree>
    <p:extLst>
      <p:ext uri="{BB962C8B-B14F-4D97-AF65-F5344CB8AC3E}">
        <p14:creationId xmlns:p14="http://schemas.microsoft.com/office/powerpoint/2010/main" val="3640373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11, 2015</a:t>
            </a:r>
            <a:endParaRPr lang="en-US" dirty="0"/>
          </a:p>
        </p:txBody>
      </p:sp>
      <p:sp>
        <p:nvSpPr>
          <p:cNvPr id="3" name="Content Placeholder 2"/>
          <p:cNvSpPr>
            <a:spLocks noGrp="1"/>
          </p:cNvSpPr>
          <p:nvPr>
            <p:ph idx="1"/>
          </p:nvPr>
        </p:nvSpPr>
        <p:spPr/>
        <p:txBody>
          <a:bodyPr/>
          <a:lstStyle/>
          <a:p>
            <a:endParaRPr lang="en-US" dirty="0" smtClean="0">
              <a:hlinkClick r:id="rId2"/>
            </a:endParaRPr>
          </a:p>
          <a:p>
            <a:r>
              <a:rPr lang="en-US" dirty="0" smtClean="0">
                <a:hlinkClick r:id="rId2"/>
              </a:rPr>
              <a:t>http</a:t>
            </a:r>
            <a:r>
              <a:rPr lang="en-US" dirty="0">
                <a:hlinkClick r:id="rId2"/>
              </a:rPr>
              <a:t>://</a:t>
            </a:r>
            <a:r>
              <a:rPr lang="en-US" dirty="0" smtClean="0">
                <a:hlinkClick r:id="rId2"/>
              </a:rPr>
              <a:t>www.ted.com/talks/simon_sinek_how_great_leaders_inspire_action</a:t>
            </a:r>
            <a:r>
              <a:rPr lang="en-US" dirty="0" smtClean="0"/>
              <a:t> </a:t>
            </a:r>
            <a:endParaRPr lang="en-US" dirty="0"/>
          </a:p>
        </p:txBody>
      </p:sp>
    </p:spTree>
    <p:extLst>
      <p:ext uri="{BB962C8B-B14F-4D97-AF65-F5344CB8AC3E}">
        <p14:creationId xmlns:p14="http://schemas.microsoft.com/office/powerpoint/2010/main" val="1862906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16, 2015</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Discussion – Why good leaders make you feel safe</a:t>
            </a:r>
          </a:p>
          <a:p>
            <a:pPr marL="457200" indent="-457200">
              <a:buFont typeface="+mj-lt"/>
              <a:buAutoNum type="arabicPeriod"/>
            </a:pPr>
            <a:r>
              <a:rPr lang="en-US" sz="3200" dirty="0" smtClean="0"/>
              <a:t>*Hand in your questions from the </a:t>
            </a:r>
            <a:r>
              <a:rPr lang="en-US" sz="3200" dirty="0" err="1" smtClean="0"/>
              <a:t>TedTalk</a:t>
            </a:r>
            <a:endParaRPr lang="en-US" sz="3200" dirty="0" smtClean="0"/>
          </a:p>
          <a:p>
            <a:pPr marL="457200" indent="-457200">
              <a:buFont typeface="+mj-lt"/>
              <a:buAutoNum type="arabicPeriod"/>
            </a:pPr>
            <a:r>
              <a:rPr lang="en-US" sz="3200" dirty="0" smtClean="0"/>
              <a:t>Discussion and note: Leadership Characteristics</a:t>
            </a:r>
          </a:p>
          <a:p>
            <a:pPr marL="457200" indent="-457200">
              <a:buFont typeface="+mj-lt"/>
              <a:buAutoNum type="arabicPeriod"/>
            </a:pPr>
            <a:r>
              <a:rPr lang="en-US" sz="3200" dirty="0" smtClean="0"/>
              <a:t>Community Project – what is it?</a:t>
            </a:r>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749920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only variable are the conditions inside the organization, and that's where leadership matters, because it's the leader that sets the tone. When a leader makes the choice to put the safety and lives of the people inside the organization first, to sacrifice their comforts and sacrifice the tangible results, so that the people remain and feel safe and feel like they belong, remarkable things happen</a:t>
            </a:r>
            <a:r>
              <a:rPr lang="en-US" dirty="0" smtClean="0"/>
              <a:t>.”</a:t>
            </a:r>
          </a:p>
          <a:p>
            <a:endParaRPr lang="en-US" dirty="0"/>
          </a:p>
          <a:p>
            <a:r>
              <a:rPr lang="en-US" dirty="0" smtClean="0"/>
              <a:t>“Great </a:t>
            </a:r>
            <a:r>
              <a:rPr lang="en-US" dirty="0"/>
              <a:t>leaders want exactly the same thing. They want to provide their people opportunity, education, discipline when necessary, build their self-confidence, give them the opportunity to try and fail, all so that they could achieve more than we could ever imagine for ourselves</a:t>
            </a:r>
            <a:r>
              <a:rPr lang="en-US" dirty="0" smtClean="0"/>
              <a:t>.” </a:t>
            </a:r>
          </a:p>
          <a:p>
            <a:endParaRPr lang="en-US" dirty="0"/>
          </a:p>
          <a:p>
            <a:r>
              <a:rPr lang="en-US" dirty="0" smtClean="0"/>
              <a:t>“Charlie </a:t>
            </a:r>
            <a:r>
              <a:rPr lang="en-US" dirty="0"/>
              <a:t>implemented a policy of lifetime employment. If you get a job at Next Jump, you cannot get fired for performance issues. In fact, if you have issues, they will coach you and they will give you support, just like we would with one of our children who happens to come home with a C from school</a:t>
            </a:r>
            <a:r>
              <a:rPr lang="en-US" dirty="0" smtClean="0"/>
              <a:t>.”</a:t>
            </a:r>
            <a:endParaRPr lang="en-US" dirty="0"/>
          </a:p>
        </p:txBody>
      </p:sp>
    </p:spTree>
    <p:extLst>
      <p:ext uri="{BB962C8B-B14F-4D97-AF65-F5344CB8AC3E}">
        <p14:creationId xmlns:p14="http://schemas.microsoft.com/office/powerpoint/2010/main" val="319877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“Leadership </a:t>
            </a:r>
            <a:r>
              <a:rPr lang="en-US" dirty="0"/>
              <a:t>is a choice. It is not a rank. I know many people at the </a:t>
            </a:r>
            <a:r>
              <a:rPr lang="en-US" dirty="0" smtClean="0"/>
              <a:t>senior most </a:t>
            </a:r>
            <a:r>
              <a:rPr lang="en-US" dirty="0"/>
              <a:t>levels of organizations who are absolutely not leaders. They are authorities, and we do what they say because they have authority over us, but we would not follow them. And I know many people who are at the bottoms of organizations who have no authority and they are absolutely leaders, and this is because they have chosen to look after the person to the left of them, and they have chosen to look after the person to the right of them. This is what a leader is. </a:t>
            </a:r>
            <a:r>
              <a:rPr lang="en-US" dirty="0" smtClean="0"/>
              <a:t>“</a:t>
            </a:r>
            <a:endParaRPr lang="en-US" dirty="0"/>
          </a:p>
        </p:txBody>
      </p:sp>
    </p:spTree>
    <p:extLst>
      <p:ext uri="{BB962C8B-B14F-4D97-AF65-F5344CB8AC3E}">
        <p14:creationId xmlns:p14="http://schemas.microsoft.com/office/powerpoint/2010/main" val="263242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535" y="173421"/>
            <a:ext cx="9720071" cy="4023360"/>
          </a:xfrm>
        </p:spPr>
        <p:txBody>
          <a:bodyPr>
            <a:noAutofit/>
          </a:bodyPr>
          <a:lstStyle/>
          <a:p>
            <a:r>
              <a:rPr lang="en-US" sz="2800" dirty="0"/>
              <a:t>1. What does </a:t>
            </a:r>
            <a:r>
              <a:rPr lang="en-US" sz="2800" dirty="0" err="1"/>
              <a:t>Sinek</a:t>
            </a:r>
            <a:r>
              <a:rPr lang="en-US" sz="2800" dirty="0"/>
              <a:t> say matters most inside an organization? Do you agree or disagree? Explain. (4 marks</a:t>
            </a:r>
            <a:r>
              <a:rPr lang="en-US" sz="2800" dirty="0" smtClean="0"/>
              <a:t>)</a:t>
            </a:r>
          </a:p>
          <a:p>
            <a:r>
              <a:rPr lang="en-US" sz="2800" dirty="0"/>
              <a:t/>
            </a:r>
            <a:br>
              <a:rPr lang="en-US" sz="2800" dirty="0"/>
            </a:br>
            <a:r>
              <a:rPr lang="en-US" sz="2800" dirty="0"/>
              <a:t>2. What revolutionary policy did the CEO of Next Jump institute in his organization? (1 marks</a:t>
            </a:r>
            <a:r>
              <a:rPr lang="en-US" sz="2800" dirty="0" smtClean="0"/>
              <a:t>)</a:t>
            </a:r>
          </a:p>
          <a:p>
            <a:r>
              <a:rPr lang="en-US" sz="2800" dirty="0"/>
              <a:t/>
            </a:r>
            <a:br>
              <a:rPr lang="en-US" sz="2800" dirty="0"/>
            </a:br>
            <a:r>
              <a:rPr lang="en-US" sz="2800" dirty="0"/>
              <a:t>3. Do you consider yourself a great leader? What advice can you give to others hoping to be great leaders? (4 marks</a:t>
            </a:r>
            <a:r>
              <a:rPr lang="en-US" sz="2800" dirty="0" smtClean="0"/>
              <a:t>)</a:t>
            </a:r>
          </a:p>
          <a:p>
            <a:r>
              <a:rPr lang="en-US" sz="2800" dirty="0"/>
              <a:t/>
            </a:r>
            <a:br>
              <a:rPr lang="en-US" sz="2800" dirty="0"/>
            </a:br>
            <a:r>
              <a:rPr lang="en-US" sz="2800" dirty="0"/>
              <a:t>4. Have you ever had poor leaders in your life? Where do you think they could most improve? (4 marks</a:t>
            </a:r>
            <a:r>
              <a:rPr lang="en-US" sz="2800" dirty="0" smtClean="0"/>
              <a:t>)</a:t>
            </a:r>
          </a:p>
          <a:p>
            <a:r>
              <a:rPr lang="en-US" sz="2800" dirty="0"/>
              <a:t/>
            </a:r>
            <a:br>
              <a:rPr lang="en-US" sz="2800" dirty="0"/>
            </a:br>
            <a:r>
              <a:rPr lang="en-US" sz="2800" dirty="0"/>
              <a:t>5. Peter Drucker famously stated that </a:t>
            </a:r>
            <a:r>
              <a:rPr lang="en-US" sz="2800" i="1" dirty="0"/>
              <a:t>"management is doing things right; leadership is doing the right things."</a:t>
            </a:r>
            <a:r>
              <a:rPr lang="en-US" sz="2800" dirty="0"/>
              <a:t> Comment on Drucker's quote and make connections to your own life.  (4 marks)</a:t>
            </a:r>
          </a:p>
        </p:txBody>
      </p:sp>
    </p:spTree>
    <p:extLst>
      <p:ext uri="{BB962C8B-B14F-4D97-AF65-F5344CB8AC3E}">
        <p14:creationId xmlns:p14="http://schemas.microsoft.com/office/powerpoint/2010/main" val="1103561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3777</TotalTime>
  <Words>1087</Words>
  <Application>Microsoft Office PowerPoint</Application>
  <PresentationFormat>Widescreen</PresentationFormat>
  <Paragraphs>159</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Tw Cen MT</vt:lpstr>
      <vt:lpstr>Tw Cen MT Condensed</vt:lpstr>
      <vt:lpstr>Wingdings</vt:lpstr>
      <vt:lpstr>Wingdings 3</vt:lpstr>
      <vt:lpstr>Integral</vt:lpstr>
      <vt:lpstr>BOH4M</vt:lpstr>
      <vt:lpstr>September 9, 2015</vt:lpstr>
      <vt:lpstr>September 10, 2015</vt:lpstr>
      <vt:lpstr>Roundtable discussion – Everyday Leadership</vt:lpstr>
      <vt:lpstr>September 11, 2015</vt:lpstr>
      <vt:lpstr>September 16, 2015</vt:lpstr>
      <vt:lpstr>PowerPoint Presentation</vt:lpstr>
      <vt:lpstr>PowerPoint Presentation</vt:lpstr>
      <vt:lpstr>PowerPoint Presentation</vt:lpstr>
      <vt:lpstr>Three case studies</vt:lpstr>
      <vt:lpstr>September 17, 2015</vt:lpstr>
      <vt:lpstr>Leadership characteristics:</vt:lpstr>
      <vt:lpstr>PowerPoint Presentation</vt:lpstr>
      <vt:lpstr>Ideas for other projects</vt:lpstr>
      <vt:lpstr>How do people become leaders?</vt:lpstr>
      <vt:lpstr>Being a Leader is tough… Task concerns vs. people concerns</vt:lpstr>
      <vt:lpstr>Leaders vs. managers – what’s the difference?</vt:lpstr>
      <vt:lpstr>Common activities – managers &amp; leaders - The 4 functions</vt:lpstr>
      <vt:lpstr>planning</vt:lpstr>
      <vt:lpstr>organizing</vt:lpstr>
      <vt:lpstr>directing</vt:lpstr>
      <vt:lpstr>controlling</vt:lpstr>
      <vt:lpstr>Ted Talk – “How Great Leaders inspire action”</vt:lpstr>
      <vt:lpstr>Closing remarks…</vt:lpstr>
      <vt:lpstr>September 28, 2015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BOH4M</dc:title>
  <dc:creator>Jennifer Maurina</dc:creator>
  <cp:lastModifiedBy>Jennifer Maurina</cp:lastModifiedBy>
  <cp:revision>28</cp:revision>
  <dcterms:created xsi:type="dcterms:W3CDTF">2015-09-09T13:04:29Z</dcterms:created>
  <dcterms:modified xsi:type="dcterms:W3CDTF">2015-09-28T17:59:13Z</dcterms:modified>
</cp:coreProperties>
</file>