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301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06" r:id="rId14"/>
    <p:sldId id="307" r:id="rId15"/>
    <p:sldId id="300" r:id="rId16"/>
    <p:sldId id="302" r:id="rId17"/>
    <p:sldId id="308" r:id="rId18"/>
    <p:sldId id="321" r:id="rId19"/>
    <p:sldId id="320" r:id="rId20"/>
    <p:sldId id="305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97" r:id="rId32"/>
    <p:sldId id="299" r:id="rId33"/>
    <p:sldId id="29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73" r:id="rId44"/>
    <p:sldId id="274" r:id="rId45"/>
    <p:sldId id="275" r:id="rId46"/>
    <p:sldId id="288" r:id="rId47"/>
    <p:sldId id="289" r:id="rId48"/>
    <p:sldId id="277" r:id="rId49"/>
    <p:sldId id="290" r:id="rId50"/>
    <p:sldId id="292" r:id="rId51"/>
    <p:sldId id="293" r:id="rId52"/>
    <p:sldId id="294" r:id="rId53"/>
    <p:sldId id="295" r:id="rId54"/>
    <p:sldId id="29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50" d="100"/>
          <a:sy n="50" d="100"/>
        </p:scale>
        <p:origin x="50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9F4D4F3-2B81-494C-BEB1-7350E5206AE3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B40195-AF66-4D80-B42D-AB4FA1B0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99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4F3-2B81-494C-BEB1-7350E5206AE3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195-AF66-4D80-B42D-AB4FA1B0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0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4F3-2B81-494C-BEB1-7350E5206AE3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195-AF66-4D80-B42D-AB4FA1B0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3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4F3-2B81-494C-BEB1-7350E5206AE3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195-AF66-4D80-B42D-AB4FA1B0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6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9F4D4F3-2B81-494C-BEB1-7350E5206AE3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6B40195-AF66-4D80-B42D-AB4FA1B0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74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4F3-2B81-494C-BEB1-7350E5206AE3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195-AF66-4D80-B42D-AB4FA1B0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7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4F3-2B81-494C-BEB1-7350E5206AE3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195-AF66-4D80-B42D-AB4FA1B0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5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4F3-2B81-494C-BEB1-7350E5206AE3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195-AF66-4D80-B42D-AB4FA1B0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5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4F3-2B81-494C-BEB1-7350E5206AE3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195-AF66-4D80-B42D-AB4FA1B0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0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4F3-2B81-494C-BEB1-7350E5206AE3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B40195-AF66-4D80-B42D-AB4FA1B087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834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9F4D4F3-2B81-494C-BEB1-7350E5206AE3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B40195-AF66-4D80-B42D-AB4FA1B087A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147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9F4D4F3-2B81-494C-BEB1-7350E5206AE3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B40195-AF66-4D80-B42D-AB4FA1B0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9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a/url?sa=i&amp;rct=j&amp;q=&amp;esrc=s&amp;source=images&amp;cd=&amp;cad=rja&amp;uact=8&amp;ved=0ahUKEwj88N6y3avJAhVHSyYKHcrNA8IQjRwIBw&amp;url=http%3A%2F%2Fwww.quickmeme.com%2FScout-To-Kill-a-Mockingbird&amp;bvm=bv.108194040,d.eWE&amp;psig=AFQjCNFzaoYrilsoCoqnFY8yt6LdVFIfrA&amp;ust=144854623376449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IEMFdX32Dw&amp;safe=activ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Literary terms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Mythological Allusions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Chocolate is my Achilles heel</a:t>
            </a:r>
          </a:p>
          <a:p>
            <a:r>
              <a:rPr lang="en-US" dirty="0" smtClean="0"/>
              <a:t>In Greek Mythology, Achilles’ only vulnerable spot was his heel (it was the only way he could be defeated)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490" y="977463"/>
            <a:ext cx="6311462" cy="7252137"/>
          </a:xfrm>
        </p:spPr>
        <p:txBody>
          <a:bodyPr>
            <a:noAutofit/>
          </a:bodyPr>
          <a:lstStyle/>
          <a:p>
            <a:r>
              <a:rPr lang="en-US" sz="2400" dirty="0"/>
              <a:t>The woman in the Starbucks logo is a Siren. In Greek mythology, the Sirens are creatures with the head of a female and the body of a bird. Later in history, Sirens appeared as half female and half fish. They lived on an island </a:t>
            </a:r>
            <a:r>
              <a:rPr lang="en-US" sz="2400" dirty="0" smtClean="0"/>
              <a:t>and lured sailors to their deaths (Siren Song)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Starbuck’s Siren is drawn as half female and half fish because she represents the company’s hometown, the coast of Seattle, Washington. Why did Starbucks choose a Siren?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015" y="2254469"/>
            <a:ext cx="3181185" cy="318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Shakespearean Allusions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Romeo and Juliet (a tale of forbidden love) </a:t>
            </a:r>
          </a:p>
          <a:p>
            <a:pPr lvl="1"/>
            <a:r>
              <a:rPr lang="en-US" dirty="0" smtClean="0"/>
              <a:t>Taylor Swift’s “Love Story”</a:t>
            </a:r>
          </a:p>
          <a:p>
            <a:pPr lvl="1"/>
            <a:endParaRPr lang="en-US" dirty="0"/>
          </a:p>
          <a:p>
            <a:r>
              <a:rPr lang="en-US" dirty="0" smtClean="0"/>
              <a:t>Hamlet (a son seeks revenge for his father’s murder)</a:t>
            </a:r>
          </a:p>
          <a:p>
            <a:pPr lvl="1"/>
            <a:r>
              <a:rPr lang="en-US" dirty="0" smtClean="0"/>
              <a:t>“The Lion King”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Memes as Allusions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weren’t reading </a:t>
            </a:r>
            <a:r>
              <a:rPr lang="en-US" i="1" dirty="0" smtClean="0"/>
              <a:t>To Kill A Mockingbird, </a:t>
            </a:r>
            <a:r>
              <a:rPr lang="en-US" dirty="0" smtClean="0"/>
              <a:t>you would not get any of these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50" y="642594"/>
            <a:ext cx="5884151" cy="5855236"/>
          </a:xfrm>
        </p:spPr>
      </p:pic>
    </p:spTree>
    <p:extLst>
      <p:ext uri="{BB962C8B-B14F-4D97-AF65-F5344CB8AC3E}">
        <p14:creationId xmlns:p14="http://schemas.microsoft.com/office/powerpoint/2010/main" val="34679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55" y="527570"/>
            <a:ext cx="5906157" cy="5605844"/>
          </a:xfrm>
        </p:spPr>
      </p:pic>
    </p:spTree>
    <p:extLst>
      <p:ext uri="{BB962C8B-B14F-4D97-AF65-F5344CB8AC3E}">
        <p14:creationId xmlns:p14="http://schemas.microsoft.com/office/powerpoint/2010/main" val="12026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43" y="311518"/>
            <a:ext cx="6800126" cy="6101224"/>
          </a:xfrm>
        </p:spPr>
      </p:pic>
    </p:spTree>
    <p:extLst>
      <p:ext uri="{BB962C8B-B14F-4D97-AF65-F5344CB8AC3E}">
        <p14:creationId xmlns:p14="http://schemas.microsoft.com/office/powerpoint/2010/main" val="28198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56" y="642594"/>
            <a:ext cx="7886700" cy="5843328"/>
          </a:xfrm>
        </p:spPr>
      </p:pic>
    </p:spTree>
    <p:extLst>
      <p:ext uri="{BB962C8B-B14F-4D97-AF65-F5344CB8AC3E}">
        <p14:creationId xmlns:p14="http://schemas.microsoft.com/office/powerpoint/2010/main" val="32308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UUExQWFRQXGBwYGBgYGBwgHBwdHBwcIBweIB0cHCggHxwlHSAcITEhJSkrLi4uICAzODMsNygtLisBCgoKBQUFDgUFDisZExkrKysrKysrKysrKysrKysrKysrKysrKysrKysrKysrKysrKysrKysrKysrKysrKysrK//AABEIAP8AxgMBIgACEQEDEQH/xAAcAAABBAMBAAAAAAAAAAAAAAAGAwQFBwABAgj/xABLEAACAQIEBAMFBQQIAwQLAAABAgMEEQAFEiEGEzFBIlFhBxQycYEjQpGhsRVScsEkM0NiktHh8HOCojRTk/EIJTVUY4SjsrPCw//EABQBAQAAAAAAAAAAAAAAAAAAAAD/xAAUEQEAAAAAAAAAAAAAAAAAAAAA/9oADAMBAAIRAxEAPwCbzLmtNFT06q002oguSEVEtqdrbkC4Fh1JwxGV5iZooFNE/OieWOYPJy2VCgYW0k38akb2tiSzBJP2lQiGRYpTzgHdCysNALRlQynxAX6j4cTOWZXGuZU1QEMEs1NOJIL7Ah4fEq9FuTvYC9173wAdSZVXSc5hNlwSBxG8hkk0ElEbZtNh8YXfvjVLl1e9MlSBS2eH3hafW3NaIAHUDbTcgjY+YBIOJzJMumFFmSfsyHmNUoVotcfLI5dPvqvo6AydevrjnKMlafKoYash0FEzR1MY0NBpVBymYMdRHmLBhGdQ2vgIPIYKnMS5o+QEjEZZpi4uZF1WUIp6La9/PDbJ5KmslFPAsKThJGk5pbQOVII2A0i5uxuL22xN+xuX/wBXNPI6xGatjANjY6eUioPVmFh88IcCwcriSvi7LHO4+UssEn/7YBDKcjzCpaZYnoWELqjOHkKuWjV/CQp2AYA373wyyyjr6ijjrESnEcjrGI2aTmAtNybmyWsG3PpfBd7MqmNqOKdEjpFqaxmWFR4SRGY9C2tueWX+hxN8LxiCFIXFl94rCB/DUyOh/wAIvgACqyHMUlkiJoy0cHvDENLYrdxYeD4vAfTphjJl1aKikpj7tzKxGkibVJpUKhch/De9ttsH8sxeonc9WymNj8y0xOGsmVytmGSVAS8McEiO1xsz07FRa+o3sdwMAIUPDeYTxzyJ7qFglmiYFpLuYSQxWydCQbXxxlvC+YVFPFURe6FZY+akRkcSEWvYeDTfcd7bjFmZBAIwqs4QyVla2kjeS8s5AHyWzb+WE+GaUxU1HT9GWCWMSbalKaV2uCN/UdhgKr4bo58wWWSmanijhC8xqhmFtQJ+6CAAOpJwvHkVaaOWtBpWgi5xIVnLMIXdWKnTpsdBI9LY69k1UIcszWR4llVEVjG/wuFja4PXY2xYOQ0KyUNLBdYxPQTf0cDrzeUSQegCatPTfWPLAAcfDVe0AqF92u0JnWnLtzTGLG97ab2I29QL4aZrltTS08VTM9KY5QjLGjvzSJLbgMoB03F7YNq6hnmgpJ4Ks0sSZcTJKI0dSLRHSS+y7Am/ocQvtJgc5XQOKZWjSGHXUXXXDcRgKoJ1EOTY26d8BFZfw1XTimZDShaqMyxhmkuqgK1msnWzDpfEJm4qKSKGWoWMCdJWVFJ1KYSoZXuLXuexPTFqcJtaDJj5Ubn/AOnFgR9r7R1TZKYgOXVM5A8xM9Oxv89Rv88BG8QcOVlBHHPUmAxyOsdoy+pSyki+pQLXFtu5x3lHCddVwJURNTosoZoYpGYSSKvfYWW/a/mL2wa+1qLXltfpcO0MsMmkA3jtytj/AMpZ/k2FOC6NKnL8rH2hRYWVnimeMowABBaNgx3BXTfr8sAEZdwdmM8Ec8futpELrE0jrJt1XdNOr62GOMr4Wr6injnT3dTLG0sVOztzZEXTuCBpF9S/4luRfa0OFRalo4xsTFKA/V1t3Ba4JPqD0wz4L3gyuYf1UeXyJI9/CrD3UEE9j4H/AMJ8sBX2XcL18ywMjUoE9OalLtJcIOXsfB8X2g9NjjIuG6/3VKsGldGg95EQkcS8vSrGwK6SQGF97Xt54sDhIf0TL5v7JMsZWe40qbU+xPn4H/wnA9muePT5dlcMUKNLU5eYuY7EcteVDq8IHivcG1xuo88APUbh1DLuGAI+RxmHGXwCNFQdFUKPoAMZgDjPMoiqF0SqGAIYdQQR0KsNwR5g4H5eD6ckswlZ7W1tNKXt5a9V7el7YNqiPfDJ4sAC5jw5SQRtI/NVRa9ppbkmwA2e7MdgB8hiOqcrWFVEtBWxRyuqpGWPLkdiNKlBJpDMbbOBc4KuK0t7r5e+01//ABVxMZ05PvYJJtmtCBc9P+wmw8tyT9TgK8zSihjdRU0dRTvKfskLWEjgqPAqSaQ+pk3NuvXrhX9iEtyhltYJQNZs4D6SbXMnNuQStrE/dGHXtGVZM4Qo0z8menEwkN4omkanKCEdtSglvXFupMnP1bay/IP/ACo8o/I4CjxlCmLmrl9WIFuQyuAqkEgkKJdje4uBfrjipoIohKZaOsQQWMpaRjy9Y8J/rTfUD1W/e/fBbn0iDKKUM9QpNQwUQnwsebJtL/8ACte/rbBVxvRRz09Wq7u7U1NIB/xUYD56Zv0wFU1+Vx04U1FHWQhyI4yzsS5NysYCSE772U7Y1V5KYjGJaKujMjBIQZWszkbKCJbIxF7A22v64tjimleVoWdbLBmNO0Z28SFUQnY7faSON7Hb5Yha+eqNS68uM0ozKD7QyHmBvsNglrWvbe/c4CvpsqUdaOuBSVYSTITpmcLpQHm7M2td+niAJx1S5G0jSLHRVrvEdMgEjDQxF9NzLYkggkKT2v1GLYyqON5a6OX7+YoU/jjp6aVfwMd/phA6tMwSQROcysGKFxchLAqGUkE2HUWvftgKPiVqmX3enpZGksVMQLqQEuCHXUAAvTxd9u9jI0fDtUXeI0NXz4gpIEh8KvfTYmQDS2kjwki6kbWwScNyzQ8QV45YqCUcVBjtFZDyjrVWc73O66rm5N+2J2gSeLO6K1W89JPTO0IICnQqEqr6VXmW1AqzC+573JANHDU2lo/2fXaAwLRBwUBO/wAHN0m+xvbDOhyeSZnWClqpTEwWRCWAjYdFKSOACLX2G22LI4HrSyZkZpJWC5roUhiWA50QRbk7R3IBH7twMT/DsEqTVr6ReSuF9J25awRAHe2+1j63wFIU2XNKkTxU1SySsY4WVyAzgNqRRzBp2RtrAeE46o+HppgxioamRYmZDY/1bIfEqXf4gR9zuBi6ODqFEgELixStqWj6fdnkIt80J+hOI/LVcxUwimEUhzGu0FkLqx11t1ZQ6XGnUevVRgKihyeZ4GqUpqlqcBmeQv4SI7hywaS506SNx2x3mOS1FMhealrIItQZiC2jUehIjcgEna9uthg64mITI5BLJOH97rFBpwVV351TtItzaA73Uk9t8GHF87CKs5ALzrBTtokP2VuZJbT/AHzZr3sNk32wFJV+ST06LJNTVcMRsFYs9gW6CyuSpPSxA32647qskmp0UT09TTwSsAAzERsx3AZVawY+TAX3xZXG0c08DyxzPSSJUUxq6eQRyIra4tDhuwUaHsrAMAbgEnETxhmEa0NXTPXRVlZPVQuOUukgKKfqilgoCRncG31JGAEI8uTSUBcRnrGJHCH5oG0/lh9QUKRkFQbgWF2Y6Rtstz4RsNh5YyMYcIcA8Q4zGocZgLVnXDVlxISjDVxgIfOcrWoiaNyQDYhlNmUqbqynswIBBxEVmSVk2kTZjKwjdJUCwwr40N0Z7J47EDY7bDbBUwxzowAy3DZdZTLO8k8rxytNpQEPFpEZCqujw6Rtbfv1xz+yK0PrGZS6+Zzb8iD4+Xyr25dv6va3Tv13wTlcJlcAMJk1YsRgXMZBCQwK8iD7xJbxaL7knGv2PWBpGGYyapXSSS8EBDPGECG3LsLBE6dbb4JyuOXKqCzGyqLk+mAHJOH6orKz5jNplkSWTTDCGaROWIyCE8JHLj6W+HC1fw/mEgR6jMWBjdZUAjhUB1+FnslnI9RYdhfCNBxWJGeRtlUlYUHSwv429TgO4l4vlqCQpIUC1htcf57n8fTAE9Ll00stlzOVmMi1DOIYAOeNMSttH8OlQCvQjqOuOq7Ksypi7QV0h5zGSZjDEbsLKWRdNkayhbC1zbvvgGos9Maqb2I8uw3+vTUB88E2UcVggJJew77diGJI/wCkfMYCNzKlq6WY1qVDCrc6Wk0oQ9xZwUC6NI0qNh5HriPmzTMTUpVtUsZ4tUSuscdkU32EenRY33Nr+u2LBraeKSNJHci6xkja51MNrdjc+uHMGXQMiMWVNTkjb4vFc39bAfjgK1WbMaeOQxVFlll96lHLiOqQMr6t49t1B0jba1uxdT55mboHNW5CyCUnkwizjbUbR72226WwfNBTRaIWYXAJO22nv9QGDC37pxunyJQzqq7fEF7MO4Ftj229emwICt6riPMVdGarIaORpEPJhGmRlKsSBH3V367b3th7w3ndaA6R1zpqkaVxyomIkZruVutlBYklRtufM4k+JMgvESN2juht1YBdSE+unr9PPAvHqiaOQbg3VvraxPzF/qDgJ81NesckArm5UhkLryYfFzizSG/LuNRZjt0vta2Eq2trpRKJK12E0axSWhhGpF1aRcJtbW24sd/QYes+pdQ9N/mL/wCY/DDUjAJ5jmuYTII5a1mQMri0UQJZGDIWIXxWYA2723vhB1d5JJppDLNIQXcqq30qFGyAAWUAbDDjTvjTrgOFXCiDGsdLgHcWNY3EcZgLbkw2fDh8NjgEyccY7OOcBmOWGN2xlsAnMwGK/wCP8/shiQkdCTfck2/IDf52wScXZmIYtmAdzpHnvsT9MVBxbUbIevUb9rG5wHVTmWmEjobBfy1H9f0xDVUw17eVz8z/ALONVOp0UXBJsbDuW7fSwwV5J7OKmaRYyukuNbMRsiHpf1O+2AEJK69l8iOnQ7D/ACwTZFQyujFV6i97dPr5YsbKPYvDHKjSSGRF3YWtqPYeijv54sagyKGGMxogCm1/p0+mAouqkqH1MA1hewtsACCCPw6ehxFycUNy+W/VRYdb9wet/M/6DHo/9mRadOgWtp+mBniL2c0lTZlQRuCDdeht0uMBRuYZ+0rJJ3sQ7W7g3v5b7G3XriZynjWQRqoazRtqG9jZiAdxsbG+3rftg04k9k6yj+jERkm5B6dcA+d+yqqpYJpL6xFvt1aPY6h6juPLAG+R5zHWzPsE1Kj6b7arlX/Eco/Q4iM7ycRyNENwDpHQXHUDyHl5XGK04ZzxoZkJ7Bl/Gx3+ovi2oqn3uEyf2kUguO5sBqJ/xHp5emAiaNSosQLfD32tuPyN79/rjh1xOZjR6S+kggAOu9w2w8P4bfTELKQdx0I2wDdsJnCjrhI4DerG0bCRx0mAfw4zGosZgLekGEGGHDnCDnAItjkjHRGOcBlsZjMaOAqv2kV1qlLfcAI9CSTf/flgK4n3iiYd2Jvbrfr+YH+zgj9pnhrGBNvCrX+g/nfA1HIslDINQLoUaxuTbSA1j5g2PqA2A6ygWlp2ADi4Nj57H/f+uL8ooa10EiSRpqsSoXxHbbftbyx594ekNy4v4WFvLoL4Pqf2lVULKghZkuE8IAPTzYEflb1wFkU3Ec8TaKiMr/ePQ/I2wS0dcJFDDvgBy/if3yEuysqatDJMqrvYX0Sr4Cd/hIW+9icOOBqh1qJad9RVfGjH90nbAH7SWF8MKvNNIuF1Hyw6rW0oTgLzjPEpQWkHa+5CgD1Y7fTqcBPUudyP/YH/AH+WJE16W+08N+urp8rnApkfHVLPZY5YdRJATmFWNv3daKD+OJtq1ZFK7HsVI3B9RgKG9qvDkdFmCtElophrVR0B3DgeW5B+uFOFM2Kfe3YJf89z9O/r6YLvbVl/9EpZP+6mKX/uOp2/FRiq8invMARe3a++w/UYC5KvMl3jAtIVbSLbi3iA2/hP+L0wO0i3QWta5At5XxEZhXB6hpAx20/UKAp2v3O/n8zghyaIGFRe5tvv5/LzG+AZzR4bumJWeLthnKmAY6cYMKlcaAwCsZxmNR4zAXJIMIHC8mEWGASxycdE45JwGYzG7YzTgKm9rNPaZG7FTc/Lt69cVnFTPGNQ2vcW726b+hvbfzxfHtGy1ZKdXa/2ZvsPMWxXOaJH7nUTEAm0US2FvETqY/kPy+QCd9j2TiVJiFUgvYOwvp+QPe1t8W3lvDaQCym/c6gDc+e+Av2AKv7Pcn/3hwPokf8Ani08A2aMKu4AX5DERQIHqGk8rAegH+yfrhxxLmEcMYMjBdTaQSf99sQ3BWfU0ylVcawSSL9bnse4wBZOb7YguI+GIKvxSxcw2tu7gD/lDWv69cTDSqT4Tv5YcR4AFpvZvRhmcRsHYaW1eIEG19muLmwF/nicynhyKnUKhYAXtqYtYHsCSSBft0GCC2E5umAr/wBsdAZMufT/AGbLIfkLg/kTjz9ktWsbl3vZQSAOrG4sL/P9Mel+K5waeo1W0iJ73/hOPLEsZBtY9Ljbt2OAI8nqCwLE3JZbf/c35m30OLC4Xk1CQbbEWt2sNJ/TABwzHdol8yDfsCb3v9P0xZnC9KdDSH7zNb5BmtgOpkw1mjxKzx74ZzLgImRMIOMSEyYbMmA4jGMwsqYzAXBIMN2GHUgw3YYBAjGrY7OOSMBmN4y2MIwEfnlLzYHQbkrik+MF5VEkR+L3hi3r4QAbfkPQethfeKk9suUaUWRR1+L/AJb7/gfywDf2a560FDsdlqnLDzDJFi7aHNdaA9L9MeZODqu0cqHpqVvra38v0x6Oo6YT5eph2cx3Qj97Tt+eAF/aBktVWupiAeNFI0agDqPU2O3S2A/KeCa0sOXDIhB6t4bf82388MMo43r0m5F0SQG1pN9RuALXt3xaWT5jmojDyQxSAm1gdLDxWvvtbAQ9N7LqkMsrV8hmBvYmTSvovj/lix8up3jiCySGRwPE5Frn5dhgbruIMwiYD3ESXUt4JBewIv1+YxCUvtgpWCiSKaMsdI8Oq58hp3P4YA8pszViVJsy9R+mOqqqAHbA8KQ1YiqEDQnfZgQWQ3tcHob2I+vnjuVGLBSb23OAgfaNV8uhkfu3hHzPT9MULxBONaAdEVUH0Fvn64tH2x5qojghJ2Mhdh6IP8yMUxUTl2uevU4A04PlAUsPiVdBvuLdrAjY2A3v3xb2W0uiCNe+kXHqd/54rL2c5U0jxRgW1WkfzCdb/Xp9MXHVLgIKoTDKWPErOmGcqYCLlXDZkxJSR4bMmAbKvnjeF1jxmAtRmw1Y4cucNJMBwTjL45bGsAqDjCcJqcd4DLYheKclFVHoO+x/y/niaBwouA8y1OWPQVjQybKSUB7EX8B/T8cXl7I84LU7wt8Ue6j0PbA/7bsmMtNHIiMzo5voW5sQBvbe2IfhZ58qmppKkaRKgEg7i/S487WP0OAtDPaaKdbmGOQHezKD/wCR/nhnluTQBCqzVMQLatKzybNe/Rie4v6/XE/l0aSpdTsSSPkd8PFy1cBGtloMqSrPOXCGPqtirEE3Gm17geK1xbrhxk3D9PTqnLiUMg0qxF3AJvbWfF19cSEVLp6YWK4BnXVOgEnApmGbBFJvu2HnFeaogILAAdTfFH8UcSy1LPHTKzKLAle1/wDPfAQPH+cGpqm3usfgFun978/0w0pMsVY1lla17+HvYdPW5N/lhPLsvl1bIASgZS47N8JW/Umxt9cTvCPD0tXXxRzE7MrNfyBuV6dQBv5YC6OCsg92gDuLSyKpa/VQQPD9OlsS0+JOre5OI6YYBhKMMpY8P5Rhq4wEe8eG0iYknTCBjwDRY8Zhzy8ZgD6Q4ZucOJGw2Y4DVsYcc6saLYDsY7wkpx3fAbOO1xwMKqMB1iE4qyiGWGWSSJZHSN2S/wC9oNsSmYZhHTxmSVtKr1OAul4+SsaUQraGJTr1WJckgIFIa17ndQG27jpgBv2ccechFjnJMfUN1K37H0xc2VZ3FMmpHVh6HHlQMIJ5YCbqrsEbt1xJxu6X0MyfwsR+mA9P1ObQxi7uoHqRivOMva3T04KQnmyH934R8zilMxhZ/idyfVif1xCvREGw3GAm8+4pqKxrFjudlXuT0G3UnF7ez7gMUeX8uUKaifxyEi4U28K+ukfmTgZ9jns65emvq1s3WCMjp5Ow8/3R264uJVIJcnr27ADy/mcBQvtAysR5sXSNmOhdUSglQbaY28lRtvD5qR3wc8D8OCBFnlW07A2B+6GAB+pIP0tgmzaiR0lqV21R6WI6tEmogj+8pLMvztiGjzCaIOJkDKlgsitfmdRqt23HT19Nwl5XvhvIcNoM2ifo2kjqG2/0P0wu2+4wDaUYbMuHcow2IwCLDCBXDq2E2XAJBMaw6EeMwBJJhu+F5MNmwGsZbGY3gNqMKLjaREgkA2HU4gOJZkZU5c2od9O4ve1jbuMB3nfFcNOuxEj7+EHy8zgRzbj5yTYhAY7hVPff7x37YBOK0qIlJIJUOfEDtYjbbtgPNfISDq3AIv6Hr+uAM/2zJVXilqP6O87ySxqCXcKbi7AXNxZVG9rX6DEl7NcyDy1ayrfWIkVLEKi80A2AG2kEfW2Avh6oWO7FJJG6BQDpHTc+Z67HbHWU5qYZo5V1qXY6yTZT4wVPrYgE+owDzN8oCKeYbyBmBJOygEXcjvqOyr3ufTDHLq9tJDC4Vb3uL29L2uPlvgo4zZZp0mIPK0hpgCDZbkINurW3P8R8hiMjyl6zS1iifDAijffYfQ+X/ngEknDC4IIwf+znheFv6ZVFREh8CtYKzdr3269B3wI57wu1AYTVEQsWseUusEWupKE6S3mpPf6YO/ZHnElerRzMl6UXEAVQsmtidbIAFOggKLDbw/ULIoNVTy55I3gmTVy4mc2AOwLKPDrK9t7XxIQ16zF4gfElhKPK4uB9RiOzWuJXTERzm2RrXEZIJBkt0TY2bz+owjNUyrGjxIZJwwR1FgXBsrSMPJevfpYdsA5q6oI5jYaYIwsjMenXwxjtfUAbeRA74gq9WYWUAC7Pa3RmJLD8b/icOswkinhl5TJLFCTq3F2nG9y1/CVNj87emI552CgMTqHUk6rjqbk9SDtf0wENW0+9iLHvcfXbCmWVrwqFAuCRYE/P8BfDvSCGc7knb+Xre2+NwzIoBa+m2+xLAdTsO9u3ngJugUzLdSpI3YBhcX6XHbbzO+Gz99wbGx9D+uBiDP5FkAX+oF+WV3MXXxEnTzY26NG1mXbTcWOJjLs5aVGZ4wtzdiQdwNgE++psL/A30wDwrhPThxDJFIAYpA4/08xcHHOjAaUYzCipjMBNOMN7YWfCVsBwcOKeIWLMRt0Hn88M6qXSNup6W622uQO9hvhvTZjDEsaTSgMRp8R3bT1Nxuf9fXAS1bVjlqJGEeroim+3nsL/AE6fPAnn3u4QCBNG5LAKVLd73tv3xMHPaV52VKiL7NSunWBbe3Q9fhOGOe5rCaOQ82MsDGo8a7EuOm/XSG/PABObAEqD4la6kWv0O3zxVPEWVGmnaMiw+Jf4T0/Dp9MXLWUQ0t93a/rqG2xI898B3HVEJoEdBeRCfVip6jb13wAhkdcsazBja63X5i/+YwjUlXWFQb2Tp03J6Yj977bHpiWlZZahERNSkxxhV6tuBYerHa+AlUjYwBpJteqfkzjroCaQraxtpI2v0P0xbXA+Q+6aasLrQglYl6xg3Ak36BrFbdN7+dmfAvBUdLI8VXEJDI3L5fxBEIvHI+9lJ3W/XUG8sFVfmUBeGgd5IahmjDGHY+BrqC3UI4Rj8gel8ApVUEWYQpFVwNI6tcg3TluOp1AgltJB2NiLYqCXLKjh7MYZ31PAzEcxfvxsSHRuwkA8VrnoD8rKyfOLc1zmSyIZaggmE6lUNCigC120FrX76lxF8T+7VcLQtmb6XZQedD4b32K+EaT2BG++AKsmiSMNKxRjIOY8g+F4WF1sT0RV2A8xhjXVrFDWwEc+oAgpZGV9KId7yrY6Dqv47aT4PPAJwNmkkqtkk5YkPaORTb7G+p1330kAMvXwsfIDE5G7zVvPUlacLyKcrYqKaOxqHt0OshYl67uOunYCqjoo2p3keIRv8AIItIpYapbLteQgt1PhC/LEZWy3AAPXY+g7/kCMSiVvMo1IQJrdm0r8KqvgUAE+EWA2G2x6XwP1Q8QuRYAg+d+rdOx/ngHakXBI7XPzbp69MPYstkkH2baN92FwSLEn4SDufUd8MUhNiO7G5PkBsuJowwIqmUopA3u4F/S1wLXwEdTZfDC8rhBK2kKzBSTuum2pix8tr9jhtR15aPeE6W8Wklbb2NtOHU2eQrTS8lhI2qyJHYkkuwHT64GoM2KsYWjMbRrqbUQSbWAAI21E2A7bjAP6xFZg1OShAVZIl8OssTYAD4XRbvq6dAeuJGGtVZli5hmuu7qPBcbE+m9ge24OIPM5WWQBLBwpDzX2VmtzT6ECyDvYWHXGUQjTVTC+oWkjQtuWN78wg9WFiIunY9cAbiPGYRyScyxKzfGNmt5jGYCVcYTK4csuB7jTOPdKV5Bu5siD+83Tp5bnAD+Y54RPz+saExxntc3Rj873/wCnAfnOZtT18EhcmSOojAk/sirAc2x6dSQR1BBxLcSUwjMVLbwqOYCf4dwfU7H6HAdxHmyVEEaK2h4GBMZ+CSSUktIp+6w6sp2PUeWAspM1eVpWmooKoAhRJDY9r72ufvemMq6uMUxLZWbXkJXTvZIW3+Dzew+uA/JOJGeMPNFDKTe50aWG/wC9EVPS3W+H3EWbxx0in3b4oXayTSi3MnSMfePURt18sA5yQGSkhkdnJKjUGuPGh0MLW7FQd8dRN4mi363W/Wzf6nHGSkCWspQCohlVgrEtZZEF9zuRexPzwpWAROkhAIJEbC/8W/l2H4jAN6vgyCrDEIVkdCyMBYatNxe21r9cClLwpU0iQVUx0qs9ONClbi7FtzfqF0na/wAXpiw6GuCKt22BZCDcWufhI89O3keoOK64zyJkaRklLEO02k38Kt8NtjciMJc37emAurjDPKejV2e4kAChR4nYMfCxuQSFc37mzNYdcV57OOJzLmE0tRK7PLL8aBeWRFFIFBDC4Fjta3rjVZPFLTx16yyJKim7FW1vO6HWb22RR4Vt5k+WIfhiGkizERrKyRhTuW03JhYG97d7bd9WAK+H+IKcUofmOLRE393gDjXUkG9jp6oPyPXDao4+pDpvLWErIu5gpz0YHba30wB0dCnuq6ZSWeMeADe4nba1/Iar43Bw/qaNQ0qqXsLg9hc2sh8sAdSZvlc4Zg88cgYtzY4Io5Qw3uGDbd7gWBuQcE+WQgRSCn0EJJyZY7WChN1G5uC5YyknYlrdQTio0ygxv4OdYmxYobEk2v8ACNicGGQZhImbloQJVlhl5qBgAw94lCEgmxIGjbrpLWwBpTIoQBBpUksRve4G53PoRt5DETUTaQdiWJ3t1t9PW/4YlK3WAQFuALahZvwt327+eBwypdXJBBHT+EX2tuCDgJykzBI1Z32SNRcWN7bKOve9/wBcITR0Ss4SkkmZWYEsWtcE3udVrfTA3xIZXpokgNpJp0jPb7rGx63Bbr6fPETQcaSz3jnQPKf39RXfuE1Ad77g+mAI5naSmYxKY1ErMVpwtxpYnxSEgE7nYXwlSl25cckZqEZg6SLudbm0CseoN9Ttexsg67YhkR3peZKTpMiNfoqKVlZrW2Xby7gYm8o/piys942YAl42KkySD7NXUbF44gouALlyMAjDPyg1O9hKhCShTdY3FxFKW21ySDTGzdB4TsbYRosvuEkY6OrKPvN6efi237bYTePVPTMy/wBJOqKcsbRmZGDRq/oSBf5jyvifrKiOJiSX1NpbQ4sVjFm0mxvfciw8r3wBLkFUQX1LpuW1XO+oN6fM4zCU1edepVKpIvM6ADV0PXff+WMwBYwxWHG9dz8zp6X+zis8g7Enff5C34nFozMFBJ6AXP0xR89dJOJ5AWEpV5OWxBYB3CjQbarBbkr5bjAO+IMxDRamvzeaun+Aah162a5YfO2AKroR7vI9gSSbeYckM9/MKmlR6s2JjOczWWljiO0qWIe/3F/O97YWko4amhDo6rMiOxVvCdZuxs3RxawAO+Aj+Bc0/sCiG5JGrvft0ODPNctDy08LRfFLSRMEbayiSVhYkW2lBxUFNUPGwZCUcbgjqPXFwcOcYyVE1FNJYBpp2e7i3ghjUdRcdL/XAP8AN8lQNVZpqeMyTcpQSLFQ4i6HqbqGFvIYhquv1AqDqY2b8LbfiBiC4gzVJqQmSobmJMZIYl1spu7E6mta5BuPID1wS0WaxaYzHywSAbi1xcetz5/ngFcspZCSTaNWIsX81HUL1N1sO3TrhDP5IopIXlR21K0fM16UNgNiCpuSGta/3fnhDNc4WJwz3XxDdujDobHpYXv9MLZbn0NXFKJobU8S61nZgCjAGwQMQWJuBpF/XARzZxEaPlpC7ABRYSMQPsyB8C+a4j8izELWTyBVjC07taRmubREeG6km4bpt0wtkfEMnuk2yDQUtt5u48/JsayzNGKZiTYFqMAeC4+BRa/3bgDAI8OVcIUfZmRY0jDsdehNTSWBIA+IuAL9SPxIKXO4I5IRLEoVWc2JdALps1zf5WOA2fL5Hl5OslF0sHJIsCqS6dK7Egvt+Plgxo80lLxkBGVNV2IOkXUgAm9u+31wBJlWYU8yKCi3BaS6yEEBSX+9cE2GIeOsjgEcst1A5KDWE+Mw6yRp8Raz9eg+ZOH3DIaxDvBpAkFg1zZ9YAA7jxD6Yg3o1p3KTyRVtIx1yiVbNGxsgZB1taw2IIF8AQRZwvhKuNwbkN0A2HTfqcZ785jN7HZgGI3777H0A+uBKo4fieMyxj3UaisYD+EhjYa2ckWvYX27m+wwjl9NVRMAkscyB9BDOEbY36Md067g73+gAjzZo2lpWUqiiaoJUhjukex8I2A8vO+564HOLslRBFLDIgkiiiBALaiBEnYr1HX64zixoYaiF4WLQM0xBSRm+0eMBzsehkv06hT2wxmzSOUEF2FkS2/kijrpwDzJnd6OXUGlRSj8vw2YDWCp6GxOm+/TBJw1G0PNhaUNLFeT+9dx4gL9Qrbaje2K9yap0NOFlQKVuLgXurIwI3HkcFXCcEjqanUq+ImWR2VQw2KRLqNyAQGPb8cBN5tUpQo0LoZzUMJhISAwkAGsAdRsNifP1OIqmzNYyVBEr6EBe5IICKB+Vu/W+Ij3U1gpWqKoyGVpAREjOQ7E2uxsvU9LmwGJ+GClARo47BkRvtJo0AJUXGhLtsQdr4Bc1ks0CgvujsPLawA/S+NYl8jziOEsihSD4tMMd/qXk3NjcW9cZgCP2iSDkwRNus1XTxMvZkaVdanzBGxHkcZNwXl71ElMKBYgIElWojupDM7rZWW1mXSG67g7i3WI46d5KmnItyoqqlX11tMpP/TYYOZIZpKuVJFDUTUyDSwUgyl5NYI+IjRo2O354Ct+BuHqNsop6iWijqpnm5bNp8TBqox672NwqnVbyXqOuJHLOBKBc2qYfd0eH3aKZY38SozPIraQTsDpBt+G22F+GKo02SxGnbSorOWp2P2bZhoI3ve6Ei/XfExltKiZ5VFRYvRwu3q3MlW/4KMAGZXwLS1GUcxaeMTLPI2vTuUiqn1L6jlArb5YlU4Domzll93jEEVJHIIQPszI8kq6mXobKtrH08sSPBGZiDL6XVsslbPCfm9ROF/F9I+uJGnqFGeTIT4moIWA8ws0wP4ahgK/4gy/Ka2GnMa01LUGrjhkghkRXMZqOUwZFsT4bODpuPO17z/FmV5TSh4KmjipoTEvJqUiOoyHXdeYiXV1sh8TeK/cA41xLk4bKESqiSCQ1MUbuiqHWP3sIr6t/EYtLE+ZPywUUOVuFmo6otU0ghS00+ks2ouHRiAAdIVDqIvvuTgKi9jOUQ1tVOKuMVAECuBKAQGLWYgdB0wRZjwpRDKjKKaISe96NenfT7/y9N/LR4fliG/9HteXVSBmF5KYMg9Fk3HzFwdvPBpxHGYMpEco0O1culTa51V+tbfNPF8sA8rOCssec0vuMSXgMolTwsp16QBbcHve/bpgC9leXxV9U61kUcwSmUjUuxYSFC1ifiOntgx9pnElVBURU9PPHTrLA7tI8ZYghgu1gbdepBxA+xql5VfNGCCFpEHhJI/rW7kA+vTAK1XB9NFlayPSJHP72qamTS+hq7QBvvpMRAHmpHbEzLwRQftWOPkRLEKVpeSBZHcSqoZlvZgoPQgjceWFM4zF6jKVkkILmtRdhbZMwCLt/CoxvifKfec7pgKiWndKOSRHiKhiRKg0kMpDKQxJUjtgBLjFqJRGsNOtFmSTWMMcbIGh1spJsgR0KASBt7HYHrh/wflVHJlctbUUa1ciyzH4NUjBXsqjzsLADEn7SAz5Uk9TGsdXFOojO1/64x7ejxeMr0/AYa8J5rJTcP1NREQJI5Kh1JAIvzT1HTAc+z7h+gqoaipnokVHq2SJJUF41+zQJb7v2hYWwjwhwbSNm+awy00bxxGExKy3CB1ZrLfoO30xOcIOrZRSy1UhjaepWoZkX4pZKrmItrGysxUHyHcdcTeW0ujN6xrf1lLTNf1Dzr+ijAVZmuQ00fDYq0hjWpDC0oXx/wDaSvX+Hb5YIaHhChNLkjGlhLTmHmnSLvejlc6vO7gN8xjaZHNW8MpT06hpXYkAkAeGpYnc7dAcEGSUzS0WSFBqEJiMhBHh00k0bX37SELt3wEZlXBlAcwzFGo4WSJKYomgWGpHLW8rkDDKq4QoXlymYUiwCpYiWmN9J1U7yAMpsNSMAL2Hr0FifIagNmebFTcotKp9GETn8rjEan2/7Aq5fFUPbU/S/MpJGbYWG7AHptgILiDI8vfM6bL1y8wrzgXmVNMcqiB35QYbm7abj+6cdcf0mWwxVML0kdJULvRSRQlTM3LUrZ0TT/WEoUYnpc9Rhx7QsrranMaaKaTk5e1QghliZVlWXkORY/EPEGAuPL0wQZ/SO+X5hDW+NIUYwzuFDPphV1kOkAB1kuLgDp063AMhmqY1XQkcRt8Kbtva9yb33xmO+FswadAdJZ9CXPTt4u3c2/DGYBzFXpKpgrbwMdVQSW03Ym8RVwbqQdxvtYYgcqZZSkU9VWMHuzE1cpUoouwI1fTCE1byhHU1UIrKRC90OkkagFj1Br202Ox6XwWe0fLMupvd6RaGJZa1+UksaIpiOuNS17Xv49reWABYKVJFkijq5oYw+qGNJ20D7TUp5eqw06dW29yDiLzkV9NeRqioZiAvvCVEmoqDcK3ivYEk26Xvi6V4Qy0zPQe4whVpkkEoA5vid0+O2vUNAOrVffFb+zykjqcySnqUE6RxzgiQBlZkcKrWO17D8zgK9rsznUJGtTI0Y0yBVlfQHJ1agNVg4Jvfre564yLM6l5llM8zTKLJIZHLgb7K1ywG529Ti5+P+EqFstrZUo0pZKeRhG6jTr0ld+gBVrkW336YJ5uD8u5sEX7NhZZY5GaRUsEKBLA2HVtRsbg+Hv2ClKOaSaI+81E0hlfUyyTMVOm1iyFgp7WJ6beWNVWYysnK97qGp76eW0zaSvSxF919Dt+GLL4T4YooqSvd6NKw09VUKgKB5GWPTpQEgkkdPnhv7Ncjoqn3+onoY0T3kRpDLGLxWVbrYjw3LDbAVk0guHRzGyG6MjaWU2t4WG4wrmdZJKUM9RNOwF0MkhOk+a77H1G+LNyfg+lGfVkL00TQe7xyxRlFKLfQpKrawuQ2Izj7h2loMtRBTxCqqKhtMmhdaIZGk2PUBYwqbeeAr+uq6hXErzySkAqObIzsAeoGonwnyw4irHXTPHJLEGGmQxSMhFv4CPDfsfng+4Hyqk/ZE9XU0kNRJHLMTrUaiFIsuqxsBiYzP2dUP7VpVWIJC8M0kkKkhHMRiC3F+n2lyBsdIv3uFWictEypVSMiyA8s1Muk3JfUFv8AEJBqv1ub44zKrbmM5mmleNjy5feHZ0XfYMWut73uDY98WjxFw/QTUU9QKOGBqSocfZqqhlhl0sGCqAyuoPhN7XxLtwFRftIH3SDk+6n7PlrpLmUWa1ragoIv5HAUtJmMk5Vp6iWUqfCJZC2n1AOwNu+NzSNpMaTyiI3LRCVhExJubpfSbkXO3fFlZjwjSU9DnErU0JZZJjATGvgHKTQF22Acm1sEFb7PaL36nkWkg5JjlSSPlrpLeFo202tewcX+WAomorZQmjnz8uN10x859C23QquqwselumG0/EFapLCrqiemr3iW9genxeZOCHJKumgzWdJ6RJ4OfLTpGQulWecBDZv3VBXboDixeN8vy2nqaKjXL4A9TNFaRY0ACrNHrUi1yGW6/XAVDQZvUIqKlXUxR3ICrPIAD1OkBrbFgSPXHdHm0tOpSGrqIlueYEkZd7+Ilb/Fa+43OnF60nAtH79UaqGHkciDl3iGjXqn5mna2q3Lvb+7geyPKKKHJoapssSrk6FUiVpGvIwv8JJsPyGAqIVFRDzXp6pgjbuUldGY7m7aSNTbnrfqcEWWU0xipNdRNH4G5eqokAQqtgVGqyeElbC2xtjfscy6CrzSRJoEePkyMI3UMF+0SwsRYEAkfjg7o+HqOmp8zrZKWKfkz1AiikAMaJGdlVSCq3a5uB5YAazLIyUhNRWz1EfPS4M7su9xcanIDC+zdRc4YzT8xXWapnnjRpgsck7MngMfLJF7MRc/FfFh5jwXRLmtIFp4+TNFOXh0jla4xHpcR/CGsxFwPLAJ7T1pkqVghoTRiJ3vKsYVZxZdlIAuATfvbAPOGa4Je7hbi/W3zG30xmIKmniCgJGWPctjMApxNXtLSTKUBZEH2g8JADKPFbZh0G/cjBt7bpQldk8jGyJOzsT0CiSnuT6DADmZ/rNBKXTQwB2YN8Q+VsMonaYHmyvM9tCrM7vsx30sSdJ2Hz+mA9FJTMMxknItD7pGmskW1LLKzDrfZSDfpvip/ZUt80jlF9Eq1jIbGxHNHTzwFyzz6eSKio5fw+7tM5jt+7YNpK+m2HeccRu6xLoMMkWuzwvyzZyCw8Fttul8BcfG9Kz5XmXviqwUyvT6tGyhRyiLdDquBfxb2OJyprHFXRQg/ZyQzl1sLMUEOnqL7am6HvvfbHl6vr55hoeeeRCR4ZJWYfgTbEwk0+pSaioZkU2bnyXF7AgeLYHw3t5emAuvhCkkipMzjowqyLWVIgB+ENZdPXa1/PCeRUTU2W1D5lJypJKkzTyR7jUZI1W1gdiVUdPPFN0EkoL/ANJqVBDOdM8g1Oe5sdyTa5PW3XCOZiZ15bVE8kbBCyvM5UkgMbqTY2b9PrgPQpotOciX/vKEp/4cyn/+g/LAt7S5Umoaev0LJ7pUEOp2uutoZBcbjxhT9MVKlTUFgTVVJaxAPPkvvYkX1dDYfgMJOZQGj50xjNyUMr6GJN2ut7G53N+uAtbgGlepyGqSJbvLLOEW4G5YW3JtgwzSrRc3okZgGamqgovuSWpyPyRvwOPPUVRMhtHPNEh30xyuq3PU2UgXPywnDE0kyNJJI8mpPtGdi4sRazE3Fu1iMBdPFkZp8mzPnDRzJqgpcjxCWU6Lb9wQbdcEWbZwsOXGu8qdGuPJtJ2/HHnOrq55bCeeaoCm6iWV3APmAxIv2wjJUTNEY2mmMQUARmVylgRYab2sB0Fu2Avr2yuIcnqyvWVox/idAfyBwVJmw9+elNrinSZfMgySI/4WT8ceWKyqnlXRJPNIn7jyuy3HQ2Y22xoZhUGQOamfmW0a+a+oKTfTfVe197XtfAPq5T+1n22/aDG//wAwRi1fal/7ayX/AIo//KmKRkv8Wpi+osWv4r3vqv11XN73vhOozKod1d55XdDdGaRiym/3STdd99sB6ypK92r6iEn7OOCB1FhcNI04bfqdkXArw8Kz9hQe4FBU/d12025rar326Y8/R51VBi3vNQGOlWYTPcgXsCdW4Fzb5nGUOcVSDlrVVCKpICrK4AF+wDWG98Ae+w2FkzmZX+NYZQ38QkQN9L3xYXJapy7N4IRrm94qkCAi+pjqA38wceeDVywyF4pZEkN7ursrG+5uwNzci/riVpZ5Yi0kddMkji5dDIrvffxMGu3fr54C6cq4SpMuzejSm165IKhnDPqsBywpselzq+dj5Yh/aHw1mtbXBbQtCvMNMCyqQv2eq/hJv06+uK0lV+YZhWy803HNJkMhHa76tRuLbYX95nure/1DH/iSggEDvr7mw64BXL6wMt/F6+K2427DGY5hp40FlfVb+6R+ZON4D//Z">
            <a:hlinkClick r:id="rId2"/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00" y="510655"/>
            <a:ext cx="4566089" cy="5939785"/>
          </a:xfrm>
        </p:spPr>
      </p:pic>
    </p:spTree>
    <p:extLst>
      <p:ext uri="{BB962C8B-B14F-4D97-AF65-F5344CB8AC3E}">
        <p14:creationId xmlns:p14="http://schemas.microsoft.com/office/powerpoint/2010/main" val="11323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allegory is a story, poem, or picture that can be interpreted to reveal a hidden meaning, typically a moral or political one.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the Allusions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www.youtube.com/watch?v=dIEMFdX32Dw&amp;safe=active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Antagonist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Opponent who struggles against or blocks the hero, or protagonist, in </a:t>
            </a:r>
            <a:r>
              <a:rPr lang="en-US" dirty="0" smtClean="0"/>
              <a:t>a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Cliché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word </a:t>
            </a:r>
            <a:r>
              <a:rPr lang="en-US" dirty="0"/>
              <a:t>or phrase, often a figure of speech, that has become lifeless </a:t>
            </a:r>
            <a:r>
              <a:rPr lang="en-US" dirty="0" smtClean="0"/>
              <a:t>because of </a:t>
            </a:r>
            <a:r>
              <a:rPr lang="en-US" dirty="0"/>
              <a:t>overuse. Avoid clichés like the plague. </a:t>
            </a:r>
            <a:r>
              <a:rPr lang="en-US" dirty="0" smtClean="0"/>
              <a:t>(Note: That </a:t>
            </a:r>
            <a:r>
              <a:rPr lang="en-US" dirty="0"/>
              <a:t>cliché is intended</a:t>
            </a:r>
            <a:r>
              <a:rPr lang="en-US" dirty="0" smtClean="0"/>
              <a:t>.)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i="1" dirty="0"/>
              <a:t>A</a:t>
            </a:r>
            <a:r>
              <a:rPr lang="en-US" i="1" dirty="0" smtClean="0"/>
              <a:t>t </a:t>
            </a:r>
            <a:r>
              <a:rPr lang="en-US" i="1" dirty="0"/>
              <a:t>the speed of </a:t>
            </a:r>
            <a:r>
              <a:rPr lang="en-US" i="1" dirty="0" smtClean="0"/>
              <a:t>light</a:t>
            </a:r>
          </a:p>
          <a:p>
            <a:pPr lvl="1"/>
            <a:r>
              <a:rPr lang="en-US" i="1" dirty="0"/>
              <a:t>Absolute power corrupts absolutely </a:t>
            </a:r>
            <a:endParaRPr lang="en-US" i="1" dirty="0" smtClean="0"/>
          </a:p>
          <a:p>
            <a:pPr lvl="1"/>
            <a:r>
              <a:rPr lang="en-US" i="1" dirty="0"/>
              <a:t>Actions speak louder than words </a:t>
            </a:r>
            <a:endParaRPr lang="en-US" i="1" dirty="0" smtClean="0"/>
          </a:p>
          <a:p>
            <a:pPr lvl="1"/>
            <a:r>
              <a:rPr lang="en-US" i="1" dirty="0"/>
              <a:t>All bent out of shape </a:t>
            </a:r>
            <a:endParaRPr lang="en-US" i="1" dirty="0" smtClean="0"/>
          </a:p>
          <a:p>
            <a:pPr lvl="1"/>
            <a:r>
              <a:rPr lang="en-US" i="1" dirty="0" smtClean="0"/>
              <a:t>Near </a:t>
            </a:r>
            <a:r>
              <a:rPr lang="en-US" i="1" dirty="0"/>
              <a:t>and dear to my heart </a:t>
            </a:r>
          </a:p>
        </p:txBody>
      </p:sp>
    </p:spTree>
    <p:extLst>
      <p:ext uri="{BB962C8B-B14F-4D97-AF65-F5344CB8AC3E}">
        <p14:creationId xmlns:p14="http://schemas.microsoft.com/office/powerpoint/2010/main" val="2526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Colloquialism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word or phrase in everyday use in conversation and </a:t>
            </a:r>
            <a:r>
              <a:rPr lang="en-US" dirty="0" smtClean="0"/>
              <a:t>informal writing </a:t>
            </a:r>
            <a:r>
              <a:rPr lang="en-US" dirty="0"/>
              <a:t>but is inappropriate for formal situations.</a:t>
            </a:r>
          </a:p>
          <a:p>
            <a:r>
              <a:rPr lang="en-US" i="1" dirty="0"/>
              <a:t>Example: “He’s </a:t>
            </a:r>
            <a:r>
              <a:rPr lang="en-US" b="1" i="1" dirty="0"/>
              <a:t>out of his head</a:t>
            </a:r>
            <a:r>
              <a:rPr lang="en-US" i="1" dirty="0"/>
              <a:t> if he thinks </a:t>
            </a:r>
            <a:r>
              <a:rPr lang="en-US" b="1" i="1" dirty="0"/>
              <a:t>I’m </a:t>
            </a:r>
            <a:r>
              <a:rPr lang="en-US" b="1" i="1" dirty="0" err="1"/>
              <a:t>gonna</a:t>
            </a:r>
            <a:r>
              <a:rPr lang="en-US" b="1" i="1" dirty="0"/>
              <a:t> go </a:t>
            </a:r>
            <a:r>
              <a:rPr lang="en-US" i="1" dirty="0"/>
              <a:t>for such a stupid idea.</a:t>
            </a:r>
          </a:p>
        </p:txBody>
      </p:sp>
    </p:spTree>
    <p:extLst>
      <p:ext uri="{BB962C8B-B14F-4D97-AF65-F5344CB8AC3E}">
        <p14:creationId xmlns:p14="http://schemas.microsoft.com/office/powerpoint/2010/main" val="24318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associations and emotional overtones that have become </a:t>
            </a:r>
            <a:r>
              <a:rPr lang="en-US" dirty="0" smtClean="0"/>
              <a:t>attached to </a:t>
            </a:r>
            <a:r>
              <a:rPr lang="en-US" dirty="0"/>
              <a:t>a word or phrase, in addition to its strict dictionary definition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deeper meaning of a word or phrase</a:t>
            </a:r>
          </a:p>
          <a:p>
            <a:r>
              <a:rPr lang="en-US" dirty="0" smtClean="0"/>
              <a:t>Example: Dove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literal </a:t>
            </a:r>
            <a:r>
              <a:rPr lang="en-US" dirty="0"/>
              <a:t>or dictionary meanings of a word in contrast to its connotative or associated </a:t>
            </a:r>
            <a:r>
              <a:rPr lang="en-US" dirty="0" smtClean="0"/>
              <a:t>meanings</a:t>
            </a:r>
            <a:endParaRPr lang="en-US" dirty="0"/>
          </a:p>
          <a:p>
            <a:r>
              <a:rPr lang="en-US" dirty="0" smtClean="0"/>
              <a:t>Example: Dove</a:t>
            </a:r>
          </a:p>
        </p:txBody>
      </p:sp>
    </p:spTree>
    <p:extLst>
      <p:ext uri="{BB962C8B-B14F-4D97-AF65-F5344CB8AC3E}">
        <p14:creationId xmlns:p14="http://schemas.microsoft.com/office/powerpoint/2010/main" val="12648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speaker’s </a:t>
            </a:r>
            <a:r>
              <a:rPr lang="en-US" dirty="0"/>
              <a:t>or writer’s choice of </a:t>
            </a:r>
            <a:r>
              <a:rPr lang="en-US" dirty="0" smtClean="0"/>
              <a:t>words</a:t>
            </a:r>
          </a:p>
          <a:p>
            <a:r>
              <a:rPr lang="en-US" dirty="0" smtClean="0"/>
              <a:t>Develops the style of writing, also the overall mood and feeling of the piece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character who acts as contrast to another character. </a:t>
            </a:r>
            <a:endParaRPr lang="en-US" dirty="0" smtClean="0"/>
          </a:p>
          <a:p>
            <a:r>
              <a:rPr lang="en-US" dirty="0" smtClean="0"/>
              <a:t>Often </a:t>
            </a:r>
            <a:r>
              <a:rPr lang="en-US" dirty="0"/>
              <a:t>a funny side kick </a:t>
            </a:r>
            <a:r>
              <a:rPr lang="en-US" dirty="0" smtClean="0"/>
              <a:t>to the </a:t>
            </a:r>
            <a:r>
              <a:rPr lang="en-US" dirty="0"/>
              <a:t>dashing hero, or a villain contrasting the hero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foil character further reveals or illuminates the characteristics of a main character</a:t>
            </a:r>
          </a:p>
          <a:p>
            <a:r>
              <a:rPr lang="en-US" dirty="0" smtClean="0"/>
              <a:t>Example: Homer Simpson and Ned Flanders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Foreshadowing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use of hints and clues to </a:t>
            </a:r>
            <a:r>
              <a:rPr lang="en-US" dirty="0" smtClean="0"/>
              <a:t>suggest </a:t>
            </a:r>
            <a:r>
              <a:rPr lang="en-US" dirty="0"/>
              <a:t>what will happen later in </a:t>
            </a:r>
            <a:r>
              <a:rPr lang="en-US" dirty="0" smtClean="0"/>
              <a:t>a 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Hyperbole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figure of speech that uses an incredible exaggeration or </a:t>
            </a:r>
            <a:r>
              <a:rPr lang="en-US" dirty="0" smtClean="0"/>
              <a:t>overstatement, for </a:t>
            </a:r>
            <a:r>
              <a:rPr lang="en-US" dirty="0"/>
              <a:t>effect. </a:t>
            </a:r>
            <a:endParaRPr lang="en-US" dirty="0" smtClean="0"/>
          </a:p>
          <a:p>
            <a:r>
              <a:rPr lang="en-US" dirty="0" smtClean="0"/>
              <a:t>Example: “If </a:t>
            </a:r>
            <a:r>
              <a:rPr lang="en-US" dirty="0"/>
              <a:t>I told you once, I’ve told you a million times….”</a:t>
            </a:r>
          </a:p>
        </p:txBody>
      </p:sp>
    </p:spTree>
    <p:extLst>
      <p:ext uri="{BB962C8B-B14F-4D97-AF65-F5344CB8AC3E}">
        <p14:creationId xmlns:p14="http://schemas.microsoft.com/office/powerpoint/2010/main" val="32203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18441"/>
            <a:ext cx="10058400" cy="4366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Repetition of the same or similar consonant sounds in words that are close together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Example: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70" y="2588972"/>
            <a:ext cx="4915422" cy="368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Descriptive language used </a:t>
            </a:r>
            <a:r>
              <a:rPr lang="en-US" dirty="0"/>
              <a:t>to represent objects, actions and ideas in such a way that it appeals to </a:t>
            </a:r>
            <a:r>
              <a:rPr lang="en-US" dirty="0" smtClean="0"/>
              <a:t>all of our physical </a:t>
            </a:r>
            <a:r>
              <a:rPr lang="en-US" dirty="0"/>
              <a:t>senses. </a:t>
            </a:r>
            <a:endParaRPr lang="en-CA" dirty="0"/>
          </a:p>
          <a:p>
            <a:r>
              <a:rPr lang="en-US" dirty="0" smtClean="0"/>
              <a:t>Imagery in writing draws the reader into the story or poem, and allows the reader to imagine they are experiencing the story:</a:t>
            </a: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41" y="84860"/>
            <a:ext cx="5229090" cy="7139048"/>
          </a:xfrm>
        </p:spPr>
      </p:pic>
    </p:spTree>
    <p:extLst>
      <p:ext uri="{BB962C8B-B14F-4D97-AF65-F5344CB8AC3E}">
        <p14:creationId xmlns:p14="http://schemas.microsoft.com/office/powerpoint/2010/main" val="2258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93" y="0"/>
            <a:ext cx="7213349" cy="9651463"/>
          </a:xfrm>
        </p:spPr>
      </p:pic>
    </p:spTree>
    <p:extLst>
      <p:ext uri="{BB962C8B-B14F-4D97-AF65-F5344CB8AC3E}">
        <p14:creationId xmlns:p14="http://schemas.microsoft.com/office/powerpoint/2010/main" val="16151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50" y="0"/>
            <a:ext cx="7252822" cy="7252822"/>
          </a:xfrm>
        </p:spPr>
      </p:pic>
    </p:spTree>
    <p:extLst>
      <p:ext uri="{BB962C8B-B14F-4D97-AF65-F5344CB8AC3E}">
        <p14:creationId xmlns:p14="http://schemas.microsoft.com/office/powerpoint/2010/main" val="16191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Read the following examples of imagery carefully and identify the sense that it conveys:</a:t>
            </a:r>
            <a:endParaRPr lang="en-CA" sz="3200" dirty="0"/>
          </a:p>
          <a:p>
            <a:pPr lvl="1"/>
            <a:r>
              <a:rPr lang="en-US" sz="2800" i="1" dirty="0"/>
              <a:t>It was dark and dim in the forest.</a:t>
            </a:r>
            <a:r>
              <a:rPr lang="en-US" sz="2800" dirty="0"/>
              <a:t> </a:t>
            </a:r>
            <a:endParaRPr lang="en-CA" sz="2800" dirty="0"/>
          </a:p>
          <a:p>
            <a:pPr lvl="1"/>
            <a:r>
              <a:rPr lang="en-US" sz="2800" i="1" dirty="0"/>
              <a:t>The children were screaming and shouting in the </a:t>
            </a:r>
            <a:r>
              <a:rPr lang="en-US" sz="2800" i="1" dirty="0" smtClean="0"/>
              <a:t>fields.</a:t>
            </a:r>
            <a:endParaRPr lang="en-CA" sz="2800" dirty="0"/>
          </a:p>
          <a:p>
            <a:pPr lvl="1"/>
            <a:r>
              <a:rPr lang="en-US" sz="2800" i="1" dirty="0"/>
              <a:t>He whiffed the aroma of brewed coffee. </a:t>
            </a:r>
            <a:endParaRPr lang="en-CA" sz="2800" dirty="0"/>
          </a:p>
          <a:p>
            <a:pPr lvl="1"/>
            <a:r>
              <a:rPr lang="en-US" sz="2800" i="1" dirty="0"/>
              <a:t>The girl ran her hands on a soft satin </a:t>
            </a:r>
            <a:r>
              <a:rPr lang="en-US" sz="2800" i="1" dirty="0" smtClean="0"/>
              <a:t>fabric.</a:t>
            </a:r>
            <a:endParaRPr lang="en-CA" sz="2800" dirty="0"/>
          </a:p>
          <a:p>
            <a:pPr lvl="1"/>
            <a:r>
              <a:rPr lang="en-US" sz="2800" i="1" dirty="0"/>
              <a:t>The fresh and juicy </a:t>
            </a:r>
            <a:r>
              <a:rPr lang="en-US" sz="2800" i="1" dirty="0" smtClean="0"/>
              <a:t>oranges </a:t>
            </a:r>
            <a:r>
              <a:rPr lang="en-US" sz="2800" i="1" dirty="0"/>
              <a:t>are very cold and sweet.</a:t>
            </a:r>
            <a:endParaRPr lang="en-CA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O many people will not understand th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25" y="585216"/>
            <a:ext cx="9072975" cy="63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4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s3-ec.buzzfed.com/static/enhanced/webdr06/2013/4/1/17/enhanced-buzz-2598-1364850060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433" y="1030679"/>
            <a:ext cx="7297411" cy="489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805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s3-ec.buzzfed.com/static/enhanced/webdr05/2013/4/1/17/enhanced-buzz-4750-1364850062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55" y="1022959"/>
            <a:ext cx="595312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69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s3-ec.buzzfed.com/static/enhanced/webdr03/2013/4/1/17/enhanced-buzz-25394-1364850055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64" y="585216"/>
            <a:ext cx="8099077" cy="631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16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Irony</a:t>
            </a:r>
            <a:endParaRPr lang="en-US" dirty="0"/>
          </a:p>
        </p:txBody>
      </p:sp>
      <p:pic>
        <p:nvPicPr>
          <p:cNvPr id="1026" name="Picture 2" descr="Blog post on teaching Verbal, Situational, and Dramatic Irony plus a FREEBIE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64" y="585216"/>
            <a:ext cx="5074812" cy="66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822" y="2279737"/>
            <a:ext cx="39331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IRONY </a:t>
            </a:r>
            <a:r>
              <a:rPr lang="en-US" dirty="0"/>
              <a:t>a discrepancy between appearances and reality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3 TYPES:</a:t>
            </a:r>
          </a:p>
          <a:p>
            <a:r>
              <a:rPr lang="en-US" dirty="0" smtClean="0"/>
              <a:t>Verbal</a:t>
            </a:r>
          </a:p>
          <a:p>
            <a:r>
              <a:rPr lang="en-US" dirty="0" smtClean="0"/>
              <a:t>Situational</a:t>
            </a:r>
          </a:p>
          <a:p>
            <a:r>
              <a:rPr lang="en-US" dirty="0" smtClean="0"/>
              <a:t>Dramatic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0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brief and indirect reference to a person, place, thing or idea of historical, cultural, literary or political significance.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does not describe in detail the person or thing to which it refers. It is just a passing comment and the writer expects the reader to possess enough knowledge to spot the allusion and grasp its importance in a text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examples in everyday speech:</a:t>
            </a:r>
          </a:p>
          <a:p>
            <a:pPr lvl="1"/>
            <a:r>
              <a:rPr lang="en-US" dirty="0" smtClean="0"/>
              <a:t>“Don’t </a:t>
            </a:r>
            <a:r>
              <a:rPr lang="en-US" dirty="0"/>
              <a:t>act like a Romeo in front of her</a:t>
            </a:r>
            <a:r>
              <a:rPr lang="en-US" dirty="0" smtClean="0"/>
              <a:t>.”</a:t>
            </a:r>
          </a:p>
          <a:p>
            <a:pPr lvl="1"/>
            <a:r>
              <a:rPr lang="en-US" dirty="0"/>
              <a:t>“This place is like a Garden of Eden.”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0" y="-315311"/>
            <a:ext cx="10334513" cy="1377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2157483" cy="4023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A definition of verbal irony plus an examp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084832"/>
            <a:ext cx="9043792" cy="667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966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Situational irony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587532" cy="4023360"/>
          </a:xfrm>
        </p:spPr>
        <p:txBody>
          <a:bodyPr/>
          <a:lstStyle/>
          <a:p>
            <a:r>
              <a:rPr lang="en-US" b="1" dirty="0"/>
              <a:t>SITUATIONAL IRONY </a:t>
            </a:r>
            <a:r>
              <a:rPr lang="en-US" dirty="0"/>
              <a:t>takes place when there is a discrepancy between</a:t>
            </a:r>
          </a:p>
          <a:p>
            <a:r>
              <a:rPr lang="en-US" dirty="0"/>
              <a:t>what is expected to happen, or what would be appropriate to happen, and what</a:t>
            </a:r>
          </a:p>
          <a:p>
            <a:r>
              <a:rPr lang="en-US" dirty="0"/>
              <a:t>really does happen.</a:t>
            </a:r>
          </a:p>
          <a:p>
            <a:endParaRPr lang="en-US" dirty="0"/>
          </a:p>
        </p:txBody>
      </p:sp>
      <p:pic>
        <p:nvPicPr>
          <p:cNvPr id="4098" name="Picture 2" descr="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64" y="0"/>
            <a:ext cx="62007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36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DRAMATIC IRONY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DRAMATIC </a:t>
            </a:r>
            <a:r>
              <a:rPr lang="en-US" b="1" dirty="0"/>
              <a:t>IRONY </a:t>
            </a:r>
            <a:r>
              <a:rPr lang="en-US" dirty="0"/>
              <a:t>is so called because it is often used on stage. A</a:t>
            </a:r>
          </a:p>
          <a:p>
            <a:r>
              <a:rPr lang="en-US" dirty="0"/>
              <a:t>character in the play or story thinks one thing is true, but the audience or reader</a:t>
            </a:r>
          </a:p>
          <a:p>
            <a:r>
              <a:rPr lang="en-US" dirty="0"/>
              <a:t>knows better.</a:t>
            </a:r>
          </a:p>
          <a:p>
            <a:endParaRPr lang="en-US" dirty="0"/>
          </a:p>
        </p:txBody>
      </p:sp>
      <p:pic>
        <p:nvPicPr>
          <p:cNvPr id="5122" name="Picture 2" descr="16 Fancy Literary Techniques Explained By Disney (such as allusion, foreshadowing, theme, and breaking the fourth wal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24" y="3380157"/>
            <a:ext cx="5731658" cy="322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788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figure of speech that makes a comparison between two unlike </a:t>
            </a:r>
            <a:r>
              <a:rPr lang="en-US" dirty="0" smtClean="0"/>
              <a:t>things without </a:t>
            </a:r>
            <a:r>
              <a:rPr lang="en-US" dirty="0"/>
              <a:t>the use of such specific words of comparison as like, as, than, or resembles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8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Protagonist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hero or main character of a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518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“play on words” based on the multiple meanings of a single word or on </a:t>
            </a:r>
            <a:r>
              <a:rPr lang="en-US" dirty="0" smtClean="0"/>
              <a:t>words that </a:t>
            </a:r>
            <a:r>
              <a:rPr lang="en-US" dirty="0"/>
              <a:t>sound alike but mean different things</a:t>
            </a:r>
            <a:r>
              <a:rPr lang="en-US" dirty="0" smtClean="0"/>
              <a:t>.</a:t>
            </a:r>
          </a:p>
          <a:p>
            <a:r>
              <a:rPr lang="en-US" dirty="0"/>
              <a:t>By playing with the words, the writers reveal their cleverness and the cleverness of their characters. Besides, puns in a literary works act as a source of comic relief or an intentional effort on the part of the writer to show his/her creative ability in using language.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Examples:</a:t>
            </a:r>
            <a:endParaRPr lang="en-US" dirty="0"/>
          </a:p>
          <a:p>
            <a:r>
              <a:rPr lang="en-US" dirty="0"/>
              <a:t>A horse is a very stable animal</a:t>
            </a:r>
            <a:r>
              <a:rPr lang="en-US" dirty="0" smtClean="0"/>
              <a:t>.</a:t>
            </a:r>
          </a:p>
          <a:p>
            <a:r>
              <a:rPr lang="en-US" dirty="0"/>
              <a:t>Time flies like an arrow. Fruit flies like a banana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219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type of writing that ridicules the shortcomings of people or institutions </a:t>
            </a:r>
            <a:r>
              <a:rPr lang="en-US" dirty="0" smtClean="0"/>
              <a:t>often in an attempt </a:t>
            </a:r>
            <a:r>
              <a:rPr lang="en-US" dirty="0"/>
              <a:t>to bring about a change.</a:t>
            </a:r>
          </a:p>
        </p:txBody>
      </p:sp>
    </p:spTree>
    <p:extLst>
      <p:ext uri="{BB962C8B-B14F-4D97-AF65-F5344CB8AC3E}">
        <p14:creationId xmlns:p14="http://schemas.microsoft.com/office/powerpoint/2010/main" val="18463767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Culture: examples of satire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Scary Movie</a:t>
            </a:r>
          </a:p>
          <a:p>
            <a:r>
              <a:rPr lang="en-US" dirty="0" smtClean="0"/>
              <a:t>The Simpsons</a:t>
            </a:r>
          </a:p>
          <a:p>
            <a:r>
              <a:rPr lang="en-US" dirty="0" smtClean="0"/>
              <a:t>South Park</a:t>
            </a:r>
          </a:p>
          <a:p>
            <a:r>
              <a:rPr lang="en-US" dirty="0" smtClean="0"/>
              <a:t>Austin Powers</a:t>
            </a:r>
          </a:p>
          <a:p>
            <a:r>
              <a:rPr lang="en-US" dirty="0" smtClean="0"/>
              <a:t>Saturday Night Live</a:t>
            </a:r>
          </a:p>
          <a:p>
            <a:r>
              <a:rPr lang="en-US" dirty="0" smtClean="0"/>
              <a:t>Political Cartoons</a:t>
            </a:r>
          </a:p>
          <a:p>
            <a:r>
              <a:rPr lang="en-US" dirty="0" smtClean="0"/>
              <a:t>Sesame Street</a:t>
            </a:r>
            <a:endParaRPr lang="en-US" dirty="0"/>
          </a:p>
        </p:txBody>
      </p:sp>
      <p:pic>
        <p:nvPicPr>
          <p:cNvPr id="6146" name="Picture 2" descr="Great for teaching satire and parody (the lottery, clockwork orange, the crucible..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34" y="1753121"/>
            <a:ext cx="3177531" cy="349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3922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figure of speech that makes an explicitly comparison between two </a:t>
            </a:r>
            <a:r>
              <a:rPr lang="en-US" dirty="0" smtClean="0"/>
              <a:t>unlike things</a:t>
            </a:r>
            <a:r>
              <a:rPr lang="en-US" dirty="0"/>
              <a:t>, using words such as like, as , than, or resembles.</a:t>
            </a:r>
          </a:p>
        </p:txBody>
      </p:sp>
    </p:spTree>
    <p:extLst>
      <p:ext uri="{BB962C8B-B14F-4D97-AF65-F5344CB8AC3E}">
        <p14:creationId xmlns:p14="http://schemas.microsoft.com/office/powerpoint/2010/main" val="2407384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ymbol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 </a:t>
            </a:r>
            <a:r>
              <a:rPr lang="en-US" sz="3200" dirty="0"/>
              <a:t>person, place, thing, or event that has meaning in itself and that also </a:t>
            </a:r>
            <a:r>
              <a:rPr lang="en-US" sz="3200" dirty="0" smtClean="0"/>
              <a:t>stands for </a:t>
            </a:r>
            <a:r>
              <a:rPr lang="en-US" sz="3200" dirty="0"/>
              <a:t>something more than itself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Adds a deeper meaning to the story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377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87" y="-4887744"/>
            <a:ext cx="8102609" cy="10799813"/>
          </a:xfrm>
        </p:spPr>
      </p:pic>
    </p:spTree>
    <p:extLst>
      <p:ext uri="{BB962C8B-B14F-4D97-AF65-F5344CB8AC3E}">
        <p14:creationId xmlns:p14="http://schemas.microsoft.com/office/powerpoint/2010/main" val="38839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://ih0.redbubble.net/work.5044273.1.flat,550x550,075,f.the-ugly-duck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89" y="998951"/>
            <a:ext cx="7451942" cy="497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40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6" name="Picture 8" descr="IMG_5851_2lowres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128" y="655066"/>
            <a:ext cx="7355784" cy="5909146"/>
          </a:xfr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6627" y="1747380"/>
            <a:ext cx="9720073" cy="40233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pacificenvironment.org/img/original/New%20Katun%20River%20Pic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13" y="585216"/>
            <a:ext cx="8895565" cy="59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5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6" descr="http://t0.gstatic.com/images?q=tbn:ANd9GcTnx70HLW-vHnG735ipF5dfbMFFeFukp_wy9k0kS7D8tJ1fy9Rhyw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3200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http://t0.gstatic.com/images?q=tbn:ANd9GcSiQP6qFWJWCJtJo3aWCqeXA92meU3P8JRwF8Bd1QnHYKoAZUrrbQ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1600200"/>
            <a:ext cx="14271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057400"/>
            <a:ext cx="77724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i="1" dirty="0" smtClean="0">
                <a:latin typeface="Iskoola Pota" pitchFamily="18" charset="0"/>
                <a:cs typeface="Iskoola Pota" pitchFamily="18" charset="0"/>
              </a:rPr>
              <a:t>Example:</a:t>
            </a:r>
            <a:r>
              <a:rPr lang="en-US" b="1" dirty="0" smtClean="0">
                <a:latin typeface="Iskoola Pota" pitchFamily="18" charset="0"/>
                <a:cs typeface="Iskoola Pota" pitchFamily="18" charset="0"/>
              </a:rPr>
              <a:t>  A storm occurring when there is a conflict or high emotions</a:t>
            </a:r>
            <a:endParaRPr lang="en-US" sz="3600" b="1" dirty="0">
              <a:latin typeface="Iskoola Pota" pitchFamily="18" charset="0"/>
              <a:cs typeface="Iskoola Pot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i="1" dirty="0" smtClean="0">
                <a:latin typeface="Iskoola Pota" pitchFamily="18" charset="0"/>
                <a:cs typeface="Iskoola Pota" pitchFamily="18" charset="0"/>
              </a:rPr>
              <a:t>Example:</a:t>
            </a:r>
            <a:r>
              <a:rPr lang="en-US" b="1" dirty="0" smtClean="0">
                <a:latin typeface="Iskoola Pota" pitchFamily="18" charset="0"/>
                <a:cs typeface="Iskoola Pota" pitchFamily="18" charset="0"/>
              </a:rPr>
              <a:t>  Transition from day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latin typeface="Iskoola Pota" pitchFamily="18" charset="0"/>
                <a:cs typeface="Iskoola Pota" pitchFamily="18" charset="0"/>
              </a:rPr>
              <a:t>   to night might = move from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latin typeface="Iskoola Pota" pitchFamily="18" charset="0"/>
                <a:cs typeface="Iskoola Pota" pitchFamily="18" charset="0"/>
              </a:rPr>
              <a:t>   goodness to evil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304800"/>
            <a:ext cx="8534400" cy="2574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In literature, symbols are full of meaning and are used to develop atmosphere in the text</a:t>
            </a:r>
            <a:r>
              <a:rPr lang="en-US" dirty="0"/>
              <a:t>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800600"/>
            <a:ext cx="10525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24200" y="510540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 dirty="0"/>
              <a:t>* Example: </a:t>
            </a:r>
            <a:r>
              <a:rPr lang="en-US" altLang="en-US" sz="3200" dirty="0"/>
              <a:t>And dawn may show the end of conflict, the “start of a new day.”</a:t>
            </a:r>
          </a:p>
        </p:txBody>
      </p:sp>
    </p:spTree>
    <p:extLst>
      <p:ext uri="{BB962C8B-B14F-4D97-AF65-F5344CB8AC3E}">
        <p14:creationId xmlns:p14="http://schemas.microsoft.com/office/powerpoint/2010/main" val="283336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images.wikia.com/harrypotter/images/7/7c/Serp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3500" y="2445214"/>
            <a:ext cx="2983324" cy="4037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Examples from literature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905000"/>
            <a:ext cx="7772400" cy="320040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altLang="en-US" sz="2800" u="sng" dirty="0"/>
              <a:t>Harry Potter  </a:t>
            </a:r>
            <a:r>
              <a:rPr lang="en-US" altLang="en-US" sz="2800" dirty="0"/>
              <a:t>(lots of symbolism) </a:t>
            </a:r>
          </a:p>
          <a:p>
            <a:endParaRPr lang="en-US" altLang="en-US" sz="2800" dirty="0"/>
          </a:p>
          <a:p>
            <a:r>
              <a:rPr lang="en-US" altLang="en-US" sz="2800" dirty="0"/>
              <a:t>A snake represents ___________!</a:t>
            </a:r>
          </a:p>
          <a:p>
            <a:endParaRPr lang="en-US" altLang="en-US" sz="2800" dirty="0"/>
          </a:p>
          <a:p>
            <a:r>
              <a:rPr lang="en-US" altLang="en-US" sz="2800" dirty="0"/>
              <a:t>It is no coincidence then that the symbol of </a:t>
            </a:r>
            <a:r>
              <a:rPr lang="en-US" altLang="en-US" sz="2800" dirty="0" err="1"/>
              <a:t>Slytherin</a:t>
            </a:r>
            <a:r>
              <a:rPr lang="en-US" altLang="en-US" sz="2800" dirty="0"/>
              <a:t> House is a serpent.</a:t>
            </a:r>
          </a:p>
        </p:txBody>
      </p:sp>
    </p:spTree>
    <p:extLst>
      <p:ext uri="{BB962C8B-B14F-4D97-AF65-F5344CB8AC3E}">
        <p14:creationId xmlns:p14="http://schemas.microsoft.com/office/powerpoint/2010/main" val="43638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point?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inside joke</a:t>
            </a:r>
          </a:p>
          <a:p>
            <a:r>
              <a:rPr lang="en-US" dirty="0" smtClean="0"/>
              <a:t>To connect two texts </a:t>
            </a:r>
          </a:p>
          <a:p>
            <a:r>
              <a:rPr lang="en-US" dirty="0" smtClean="0"/>
              <a:t>To add interest to writing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Biblical Allusions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36" y="1742171"/>
            <a:ext cx="3411592" cy="4610259"/>
          </a:xfrm>
        </p:spPr>
      </p:pic>
    </p:spTree>
    <p:extLst>
      <p:ext uri="{BB962C8B-B14F-4D97-AF65-F5344CB8AC3E}">
        <p14:creationId xmlns:p14="http://schemas.microsoft.com/office/powerpoint/2010/main" val="781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2640806"/>
            <a:ext cx="2114550" cy="2857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38" y="0"/>
            <a:ext cx="4364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88" y="1141741"/>
            <a:ext cx="6069786" cy="4502314"/>
          </a:xfrm>
        </p:spPr>
      </p:pic>
    </p:spTree>
    <p:extLst>
      <p:ext uri="{BB962C8B-B14F-4D97-AF65-F5344CB8AC3E}">
        <p14:creationId xmlns:p14="http://schemas.microsoft.com/office/powerpoint/2010/main" val="22401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2445</TotalTime>
  <Words>1169</Words>
  <Application>Microsoft Office PowerPoint</Application>
  <PresentationFormat>Widescreen</PresentationFormat>
  <Paragraphs>128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Century Gothic</vt:lpstr>
      <vt:lpstr>Garamond</vt:lpstr>
      <vt:lpstr>Iskoola Pota</vt:lpstr>
      <vt:lpstr>Times New Roman</vt:lpstr>
      <vt:lpstr>Savon</vt:lpstr>
      <vt:lpstr>Literary terms</vt:lpstr>
      <vt:lpstr>Allegory</vt:lpstr>
      <vt:lpstr>Alliteration</vt:lpstr>
      <vt:lpstr>Allusion</vt:lpstr>
      <vt:lpstr>PowerPoint Presentation</vt:lpstr>
      <vt:lpstr>What’s the point?</vt:lpstr>
      <vt:lpstr>Biblical Allusions</vt:lpstr>
      <vt:lpstr>PowerPoint Presentation</vt:lpstr>
      <vt:lpstr>PowerPoint Presentation</vt:lpstr>
      <vt:lpstr>Mythological Allusions</vt:lpstr>
      <vt:lpstr>PowerPoint Presentation</vt:lpstr>
      <vt:lpstr>Shakespearean Allusions</vt:lpstr>
      <vt:lpstr>Memes as Allusions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Spot the Allusions</vt:lpstr>
      <vt:lpstr>Antagonist</vt:lpstr>
      <vt:lpstr>Cliché </vt:lpstr>
      <vt:lpstr>Colloquialism</vt:lpstr>
      <vt:lpstr>Connotation</vt:lpstr>
      <vt:lpstr>Denotation</vt:lpstr>
      <vt:lpstr>Diction</vt:lpstr>
      <vt:lpstr>Foil</vt:lpstr>
      <vt:lpstr>Foreshadowing</vt:lpstr>
      <vt:lpstr>Hyperbole</vt:lpstr>
      <vt:lpstr>Imagery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Irony</vt:lpstr>
      <vt:lpstr>PowerPoint Presentation</vt:lpstr>
      <vt:lpstr>Situational irony</vt:lpstr>
      <vt:lpstr>DRAMATIC IRONY</vt:lpstr>
      <vt:lpstr>Metaphor</vt:lpstr>
      <vt:lpstr>Protagonist</vt:lpstr>
      <vt:lpstr>Pun</vt:lpstr>
      <vt:lpstr>Satire</vt:lpstr>
      <vt:lpstr>Pop Culture: examples of satire</vt:lpstr>
      <vt:lpstr>Simile</vt:lpstr>
      <vt:lpstr>Symbol</vt:lpstr>
      <vt:lpstr>PowerPoint Presentation</vt:lpstr>
      <vt:lpstr>PowerPoint Presentation</vt:lpstr>
      <vt:lpstr>PowerPoint Presentation</vt:lpstr>
      <vt:lpstr>PowerPoint Presentation</vt:lpstr>
      <vt:lpstr>Examples from literature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Quote of the day</dc:title>
  <dc:creator>Jennifer Maurina</dc:creator>
  <cp:lastModifiedBy>Jennifer Maurina</cp:lastModifiedBy>
  <cp:revision>25</cp:revision>
  <dcterms:created xsi:type="dcterms:W3CDTF">2015-01-30T15:17:54Z</dcterms:created>
  <dcterms:modified xsi:type="dcterms:W3CDTF">2015-11-25T19:30:47Z</dcterms:modified>
</cp:coreProperties>
</file>